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43"/>
  </p:notesMasterIdLst>
  <p:handoutMasterIdLst>
    <p:handoutMasterId r:id="rId44"/>
  </p:handoutMasterIdLst>
  <p:sldIdLst>
    <p:sldId id="754" r:id="rId5"/>
    <p:sldId id="695" r:id="rId6"/>
    <p:sldId id="803" r:id="rId7"/>
    <p:sldId id="804" r:id="rId8"/>
    <p:sldId id="807" r:id="rId9"/>
    <p:sldId id="806" r:id="rId10"/>
    <p:sldId id="802" r:id="rId11"/>
    <p:sldId id="799" r:id="rId12"/>
    <p:sldId id="743" r:id="rId13"/>
    <p:sldId id="740" r:id="rId14"/>
    <p:sldId id="738" r:id="rId15"/>
    <p:sldId id="724" r:id="rId16"/>
    <p:sldId id="702" r:id="rId17"/>
    <p:sldId id="703" r:id="rId18"/>
    <p:sldId id="693" r:id="rId19"/>
    <p:sldId id="700" r:id="rId20"/>
    <p:sldId id="696" r:id="rId21"/>
    <p:sldId id="731" r:id="rId22"/>
    <p:sldId id="742" r:id="rId23"/>
    <p:sldId id="787" r:id="rId24"/>
    <p:sldId id="770" r:id="rId25"/>
    <p:sldId id="769" r:id="rId26"/>
    <p:sldId id="788" r:id="rId27"/>
    <p:sldId id="778" r:id="rId28"/>
    <p:sldId id="768" r:id="rId29"/>
    <p:sldId id="791" r:id="rId30"/>
    <p:sldId id="800" r:id="rId31"/>
    <p:sldId id="801" r:id="rId32"/>
    <p:sldId id="792" r:id="rId33"/>
    <p:sldId id="793" r:id="rId34"/>
    <p:sldId id="798" r:id="rId35"/>
    <p:sldId id="790" r:id="rId36"/>
    <p:sldId id="766" r:id="rId37"/>
    <p:sldId id="726" r:id="rId38"/>
    <p:sldId id="789" r:id="rId39"/>
    <p:sldId id="786" r:id="rId40"/>
    <p:sldId id="760" r:id="rId41"/>
    <p:sldId id="755" r:id="rId42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 varScale="1">
        <p:scale>
          <a:sx n="51" d="100"/>
          <a:sy n="51" d="100"/>
        </p:scale>
        <p:origin x="53" y="264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198557449943742E-2"/>
          <c:y val="0.15113261491093027"/>
          <c:w val="0.86127203230606519"/>
          <c:h val="0.75008396210708916"/>
        </c:manualLayout>
      </c:layout>
      <c:doughnutChart>
        <c:varyColors val="1"/>
        <c:ser>
          <c:idx val="0"/>
          <c:order val="0"/>
          <c:tx>
            <c:strRef>
              <c:f>Sheet1!$C$2</c:f>
              <c:strCache>
                <c:ptCount val="1"/>
              </c:strCache>
            </c:strRef>
          </c:tx>
          <c:spPr>
            <a:solidFill>
              <a:srgbClr val="B3B3B3">
                <a:lumMod val="50000"/>
              </a:srgbClr>
            </a:solidFill>
            <a:ln>
              <a:noFill/>
            </a:ln>
          </c:spPr>
          <c:dPt>
            <c:idx val="0"/>
            <c:bubble3D val="0"/>
            <c:spPr>
              <a:solidFill>
                <a:srgbClr val="76B900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B6DD-49A9-B0C1-9437DC3538A7}"/>
              </c:ext>
            </c:extLst>
          </c:dPt>
          <c:dPt>
            <c:idx val="1"/>
            <c:bubble3D val="0"/>
            <c:spPr>
              <a:solidFill>
                <a:srgbClr val="008564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B6DD-49A9-B0C1-9437DC3538A7}"/>
              </c:ext>
            </c:extLst>
          </c:dPt>
          <c:dPt>
            <c:idx val="2"/>
            <c:bubble3D val="0"/>
            <c:spPr>
              <a:solidFill>
                <a:srgbClr val="5D1682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5-B6DD-49A9-B0C1-9437DC3538A7}"/>
              </c:ext>
            </c:extLst>
          </c:dPt>
          <c:dPt>
            <c:idx val="3"/>
            <c:bubble3D val="0"/>
            <c:spPr>
              <a:solidFill>
                <a:srgbClr val="0071C5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7-B6DD-49A9-B0C1-9437DC3538A7}"/>
              </c:ext>
            </c:extLst>
          </c:dPt>
          <c:dPt>
            <c:idx val="4"/>
            <c:bubble3D val="0"/>
            <c:spPr>
              <a:solidFill>
                <a:srgbClr val="890C58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9-B6DD-49A9-B0C1-9437DC3538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Sheet1!$B$3:$B$7</c:f>
              <c:strCache>
                <c:ptCount val="5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25</c:v>
                </c:pt>
                <c:pt idx="3">
                  <c:v>15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6DD-49A9-B0C1-9437DC353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  <c:spPr>
        <a:noFill/>
      </c:spPr>
    </c:plotArea>
    <c:legend>
      <c:legendPos val="r"/>
      <c:layout>
        <c:manualLayout>
          <c:xMode val="edge"/>
          <c:yMode val="edge"/>
          <c:x val="0.78886074289704511"/>
          <c:y val="0.38263840898578277"/>
          <c:w val="0.10044178322004552"/>
          <c:h val="0.28637690194151388"/>
        </c:manualLayout>
      </c:layout>
      <c:overlay val="0"/>
      <c:txPr>
        <a:bodyPr/>
        <a:lstStyle/>
        <a:p>
          <a:pPr>
            <a:defRPr sz="2000">
              <a:solidFill>
                <a:schemeClr val="bg1"/>
              </a:solidFill>
              <a:latin typeface="Trebuchet MS" panose="020B0603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7776056853870294E-2"/>
          <c:y val="9.3264197944893698E-2"/>
          <c:w val="0.77084333695569762"/>
          <c:h val="0.807952453054750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</c:strCache>
            </c:strRef>
          </c:tx>
          <c:spPr>
            <a:solidFill>
              <a:srgbClr val="8C8C8C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A5-4403-9DE9-079AE385662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A5-4403-9DE9-079AE385662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A5-4403-9DE9-079AE385662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FA5-4403-9DE9-079AE3856622}"/>
              </c:ext>
            </c:extLst>
          </c:dPt>
          <c:dPt>
            <c:idx val="4"/>
            <c:invertIfNegative val="0"/>
            <c:bubble3D val="0"/>
            <c:spPr>
              <a:solidFill>
                <a:srgbClr val="76B900"/>
              </a:solidFill>
            </c:spPr>
            <c:extLst>
              <c:ext xmlns:c16="http://schemas.microsoft.com/office/drawing/2014/chart" uri="{C3380CC4-5D6E-409C-BE32-E72D297353CC}">
                <c16:uniqueId val="{00000005-EFA5-4403-9DE9-079AE3856622}"/>
              </c:ext>
            </c:extLst>
          </c:dPt>
          <c:cat>
            <c:strRef>
              <c:f>Sheet1!$B$3:$B$7</c:f>
              <c:strCache>
                <c:ptCount val="5"/>
                <c:pt idx="0">
                  <c:v>Other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NVIDIA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8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A5-4403-9DE9-079AE38566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5"/>
        <c:axId val="-1928124256"/>
        <c:axId val="-1928123168"/>
      </c:barChart>
      <c:catAx>
        <c:axId val="-19281242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5E5E5E"/>
            </a:solidFill>
          </a:ln>
        </c:spPr>
        <c:txPr>
          <a:bodyPr/>
          <a:lstStyle/>
          <a:p>
            <a:pPr>
              <a:defRPr sz="1800" b="0">
                <a:solidFill>
                  <a:schemeClr val="bg1"/>
                </a:solidFill>
                <a:latin typeface="Trebuchet MS" panose="020B0603020202020204" pitchFamily="34" charset="0"/>
              </a:defRPr>
            </a:pPr>
            <a:endParaRPr lang="en-US"/>
          </a:p>
        </c:txPr>
        <c:crossAx val="-1928123168"/>
        <c:crosses val="autoZero"/>
        <c:auto val="1"/>
        <c:lblAlgn val="ctr"/>
        <c:lblOffset val="100"/>
        <c:noMultiLvlLbl val="0"/>
      </c:catAx>
      <c:valAx>
        <c:axId val="-1928123168"/>
        <c:scaling>
          <c:orientation val="minMax"/>
          <c:max val="4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 b="0">
                <a:solidFill>
                  <a:schemeClr val="bg1"/>
                </a:solidFill>
                <a:latin typeface="Trebuchet MS" panose="020B0603020202020204" pitchFamily="34" charset="0"/>
              </a:defRPr>
            </a:pPr>
            <a:endParaRPr lang="en-US"/>
          </a:p>
        </c:txPr>
        <c:crossAx val="-1928124256"/>
        <c:crosses val="autoZero"/>
        <c:crossBetween val="between"/>
        <c:majorUnit val="10"/>
      </c:valAx>
      <c:spPr>
        <a:solidFill>
          <a:srgbClr val="FFFFFF">
            <a:lumMod val="95000"/>
          </a:srgbClr>
        </a:solidFill>
      </c:spPr>
    </c:plotArea>
    <c:legend>
      <c:legendPos val="t"/>
      <c:layout>
        <c:manualLayout>
          <c:xMode val="edge"/>
          <c:yMode val="edge"/>
          <c:x val="0.30311136222961144"/>
          <c:y val="2.6566652890622613E-2"/>
          <c:w val="0.35811523932275025"/>
          <c:h val="5.8020556582297413E-2"/>
        </c:manualLayout>
      </c:layout>
      <c:overlay val="0"/>
      <c:txPr>
        <a:bodyPr/>
        <a:lstStyle/>
        <a:p>
          <a:pPr>
            <a:defRPr sz="1800">
              <a:solidFill>
                <a:srgbClr val="8C8C8C"/>
              </a:solidFill>
              <a:latin typeface="Trebuchet MS" panose="020B0603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7776056853870294E-2"/>
          <c:y val="0.13221917445669434"/>
          <c:w val="0.77084333695569762"/>
          <c:h val="0.7527859113380353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 NVIDIA</c:v>
                </c:pt>
              </c:strCache>
            </c:strRef>
          </c:tx>
          <c:spPr>
            <a:ln w="44450">
              <a:solidFill>
                <a:srgbClr val="76B900"/>
              </a:solidFill>
            </a:ln>
          </c:spPr>
          <c:marker>
            <c:symbol val="none"/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66DB-45FB-97EC-F77AE2667971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66DB-45FB-97EC-F77AE2667971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66DB-45FB-97EC-F77AE2667971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66DB-45FB-97EC-F77AE2667971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66DB-45FB-97EC-F77AE2667971}"/>
              </c:ext>
            </c:extLst>
          </c:dPt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32</c:v>
                </c:pt>
                <c:pt idx="1">
                  <c:v>25</c:v>
                </c:pt>
                <c:pt idx="2">
                  <c:v>31</c:v>
                </c:pt>
                <c:pt idx="3">
                  <c:v>33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6DB-45FB-97EC-F77AE2667971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 Other</c:v>
                </c:pt>
              </c:strCache>
            </c:strRef>
          </c:tx>
          <c:spPr>
            <a:ln w="44450">
              <a:solidFill>
                <a:srgbClr val="008564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Sheet1!$D$3:$D$7</c:f>
              <c:numCache>
                <c:formatCode>General</c:formatCode>
                <c:ptCount val="5"/>
                <c:pt idx="0">
                  <c:v>30</c:v>
                </c:pt>
                <c:pt idx="1">
                  <c:v>5</c:v>
                </c:pt>
                <c:pt idx="2">
                  <c:v>7</c:v>
                </c:pt>
                <c:pt idx="3">
                  <c:v>19</c:v>
                </c:pt>
                <c:pt idx="4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6DB-45FB-97EC-F77AE2667971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 Other</c:v>
                </c:pt>
              </c:strCache>
            </c:strRef>
          </c:tx>
          <c:spPr>
            <a:ln w="44450">
              <a:solidFill>
                <a:srgbClr val="5D1682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Sheet1!$E$3:$E$7</c:f>
              <c:numCache>
                <c:formatCode>General</c:formatCode>
                <c:ptCount val="5"/>
                <c:pt idx="0">
                  <c:v>21</c:v>
                </c:pt>
                <c:pt idx="1">
                  <c:v>10</c:v>
                </c:pt>
                <c:pt idx="2">
                  <c:v>14</c:v>
                </c:pt>
                <c:pt idx="3">
                  <c:v>16</c:v>
                </c:pt>
                <c:pt idx="4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6DB-45FB-97EC-F77AE2667971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 Other</c:v>
                </c:pt>
              </c:strCache>
            </c:strRef>
          </c:tx>
          <c:spPr>
            <a:ln w="44450">
              <a:solidFill>
                <a:srgbClr val="0071C5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Sheet1!$F$3:$F$7</c:f>
              <c:numCache>
                <c:formatCode>General</c:formatCode>
                <c:ptCount val="5"/>
                <c:pt idx="0">
                  <c:v>6</c:v>
                </c:pt>
                <c:pt idx="1">
                  <c:v>15</c:v>
                </c:pt>
                <c:pt idx="2">
                  <c:v>3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6DB-45FB-97EC-F77AE2667971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  <c:pt idx="0">
                  <c:v> Other</c:v>
                </c:pt>
              </c:strCache>
            </c:strRef>
          </c:tx>
          <c:spPr>
            <a:ln w="44450">
              <a:solidFill>
                <a:srgbClr val="890C58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Sheet1!$G$3:$G$7</c:f>
              <c:numCache>
                <c:formatCode>General</c:formatCode>
                <c:ptCount val="5"/>
                <c:pt idx="0">
                  <c:v>5</c:v>
                </c:pt>
                <c:pt idx="1">
                  <c:v>12</c:v>
                </c:pt>
                <c:pt idx="2">
                  <c:v>19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6DB-45FB-97EC-F77AE26679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28133120"/>
        <c:axId val="-1428135840"/>
      </c:lineChart>
      <c:catAx>
        <c:axId val="-142813312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-1428135840"/>
        <c:crosses val="autoZero"/>
        <c:auto val="1"/>
        <c:lblAlgn val="ctr"/>
        <c:lblOffset val="100"/>
        <c:noMultiLvlLbl val="0"/>
      </c:catAx>
      <c:valAx>
        <c:axId val="-1428135840"/>
        <c:scaling>
          <c:orientation val="minMax"/>
          <c:max val="4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 b="0">
                <a:solidFill>
                  <a:schemeClr val="bg1"/>
                </a:solidFill>
                <a:latin typeface="Trebuchet MS" panose="020B0603020202020204" pitchFamily="34" charset="0"/>
              </a:defRPr>
            </a:pPr>
            <a:endParaRPr lang="en-US"/>
          </a:p>
        </c:txPr>
        <c:crossAx val="-1428133120"/>
        <c:crosses val="autoZero"/>
        <c:crossBetween val="between"/>
        <c:majorUnit val="10"/>
      </c:valAx>
      <c:spPr>
        <a:solidFill>
          <a:srgbClr val="FFFFFF">
            <a:lumMod val="95000"/>
          </a:srgbClr>
        </a:solidFill>
      </c:spPr>
    </c:plotArea>
    <c:legend>
      <c:legendPos val="t"/>
      <c:layout>
        <c:manualLayout>
          <c:xMode val="edge"/>
          <c:yMode val="edge"/>
          <c:x val="0.2253839686109898"/>
          <c:y val="5.6694324908352509E-2"/>
          <c:w val="0.51611721457434023"/>
          <c:h val="7.4469821057892113E-2"/>
        </c:manualLayout>
      </c:layout>
      <c:overlay val="0"/>
      <c:spPr>
        <a:ln w="34925">
          <a:noFill/>
        </a:ln>
      </c:spPr>
      <c:txPr>
        <a:bodyPr anchor="ctr" anchorCtr="0"/>
        <a:lstStyle/>
        <a:p>
          <a:pPr>
            <a:defRPr sz="1800">
              <a:solidFill>
                <a:srgbClr val="8C8C8C"/>
              </a:solidFill>
              <a:latin typeface="Trebuchet MS" panose="020B0603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6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74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54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47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749" y="3160775"/>
            <a:ext cx="2669325" cy="216438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Tx/>
              <a:buNone/>
              <a:defRPr sz="2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1143000" y="6705601"/>
            <a:ext cx="9692640" cy="1638092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6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1"/>
            <a:ext cx="9052560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1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7040881"/>
            <a:ext cx="8961120" cy="2289898"/>
          </a:xfrm>
        </p:spPr>
        <p:txBody>
          <a:bodyPr anchor="b"/>
          <a:lstStyle>
            <a:lvl1pPr algn="ctr"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2212179" y="-674777"/>
            <a:ext cx="22711115" cy="11638877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20" y="6278881"/>
            <a:ext cx="12435840" cy="984885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70120" y="7269481"/>
            <a:ext cx="12435840" cy="875772"/>
          </a:xfrm>
        </p:spPr>
        <p:txBody>
          <a:bodyPr/>
          <a:lstStyle>
            <a:lvl1pPr marL="0" indent="0" algn="l">
              <a:buFontTx/>
              <a:buNone/>
              <a:defRPr sz="4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2"/>
          </a:xfr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56483" y="7394108"/>
            <a:ext cx="2669325" cy="2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2" y="9613267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3" y="9716467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7147149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91" r:id="rId5"/>
    <p:sldLayoutId id="2147483971" r:id="rId6"/>
    <p:sldLayoutId id="2147483988" r:id="rId7"/>
    <p:sldLayoutId id="2147483969" r:id="rId8"/>
    <p:sldLayoutId id="2147483992" r:id="rId9"/>
    <p:sldLayoutId id="2147483990" r:id="rId10"/>
    <p:sldLayoutId id="2147483989" r:id="rId11"/>
    <p:sldLayoutId id="2147483919" r:id="rId12"/>
    <p:sldLayoutId id="2147483954" r:id="rId13"/>
    <p:sldLayoutId id="2147483984" r:id="rId14"/>
    <p:sldLayoutId id="2147483898" r:id="rId15"/>
    <p:sldLayoutId id="2147483926" r:id="rId16"/>
    <p:sldLayoutId id="2147483899" r:id="rId17"/>
    <p:sldLayoutId id="214748390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Chinmay Gharpure, 05/06/2021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A </a:t>
            </a:r>
            <a:r>
              <a:rPr lang="en-US" sz="5400" dirty="0" err="1"/>
              <a:t>GeneralIZED</a:t>
            </a:r>
            <a:r>
              <a:rPr lang="en-US" sz="5400" dirty="0"/>
              <a:t>  Benchmarking TOOL FOR RAPIDS-ACCELERATED SPARK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209370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EA6200-402C-4D56-8F20-7DFA329E7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46245"/>
              </p:ext>
            </p:extLst>
          </p:nvPr>
        </p:nvGraphicFramePr>
        <p:xfrm>
          <a:off x="7478233" y="3825240"/>
          <a:ext cx="8541487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487">
                  <a:extLst>
                    <a:ext uri="{9D8B030D-6E8A-4147-A177-3AD203B41FA5}">
                      <a16:colId xmlns:a16="http://schemas.microsoft.com/office/drawing/2014/main" val="954955120"/>
                    </a:ext>
                  </a:extLst>
                </a:gridCol>
              </a:tblGrid>
              <a:tr h="1869440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</a:rPr>
                        <a:t>Sample Text Headline</a:t>
                      </a:r>
                    </a:p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300" b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Supporting text goes below and can be up to more than one line of content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0298"/>
                  </a:ext>
                </a:extLst>
              </a:tr>
              <a:tr h="1869440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0" kern="120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Sample Text Headline</a:t>
                      </a:r>
                    </a:p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3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Supporting text goes below and can be up to more than one line of content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377774"/>
                  </a:ext>
                </a:extLst>
              </a:tr>
              <a:tr h="18694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0" kern="120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Sample Text Headline</a:t>
                      </a:r>
                    </a:p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3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Supporting text goes below and can be up to more than one line of content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29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4C083F-DEA0-4353-9B08-EE98FC6CED6C}"/>
              </a:ext>
            </a:extLst>
          </p:cNvPr>
          <p:cNvSpPr txBox="1"/>
          <p:nvPr/>
        </p:nvSpPr>
        <p:spPr>
          <a:xfrm>
            <a:off x="7332206" y="2728259"/>
            <a:ext cx="2052165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chemeClr val="tx1"/>
                </a:solidFill>
                <a:latin typeface="Trebuchet MS" panose="020B0603020202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361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D5E5B1-0545-464E-AB92-68003136B343}"/>
              </a:ext>
            </a:extLst>
          </p:cNvPr>
          <p:cNvSpPr txBox="1"/>
          <p:nvPr/>
        </p:nvSpPr>
        <p:spPr>
          <a:xfrm>
            <a:off x="4602480" y="4754880"/>
            <a:ext cx="12131040" cy="2926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66220" indent="-566220"/>
            <a:r>
              <a:rPr lang="en-US" sz="6000" i="1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6000" i="1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6000" i="1">
                <a:solidFill>
                  <a:srgbClr val="FFFFFF"/>
                </a:solidFill>
                <a:latin typeface="Trebuchet MS" panose="020B0603020202020204" pitchFamily="34" charset="0"/>
              </a:rPr>
              <a:t>Quoted text example goes here. Trebuchet, 60 pt. Use with shorter (headline type) quotes.</a:t>
            </a:r>
            <a:r>
              <a:rPr lang="en-US" sz="6000" i="1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0A233-6B5D-451B-947E-E923DEE1839E}"/>
              </a:ext>
            </a:extLst>
          </p:cNvPr>
          <p:cNvSpPr txBox="1"/>
          <p:nvPr/>
        </p:nvSpPr>
        <p:spPr>
          <a:xfrm>
            <a:off x="10591800" y="8382299"/>
            <a:ext cx="52673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000">
                <a:solidFill>
                  <a:schemeClr val="tx2"/>
                </a:solidFill>
                <a:latin typeface="Trebuchet MS" panose="020B0603020202020204" pitchFamily="34" charset="0"/>
              </a:rPr>
              <a:t>— Quote Source, Trebuchet 20 pt.</a:t>
            </a:r>
          </a:p>
        </p:txBody>
      </p:sp>
    </p:spTree>
    <p:extLst>
      <p:ext uri="{BB962C8B-B14F-4D97-AF65-F5344CB8AC3E}">
        <p14:creationId xmlns:p14="http://schemas.microsoft.com/office/powerpoint/2010/main" val="30093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palette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514AF01-357B-436C-B755-F0D291F9B474}"/>
              </a:ext>
            </a:extLst>
          </p:cNvPr>
          <p:cNvGrpSpPr/>
          <p:nvPr/>
        </p:nvGrpSpPr>
        <p:grpSpPr>
          <a:xfrm>
            <a:off x="5788847" y="2970602"/>
            <a:ext cx="10382152" cy="3441287"/>
            <a:chOff x="2546122" y="820193"/>
            <a:chExt cx="7525067" cy="206477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EC96959-5158-4222-9B26-656418CC2639}"/>
                </a:ext>
              </a:extLst>
            </p:cNvPr>
            <p:cNvSpPr/>
            <p:nvPr/>
          </p:nvSpPr>
          <p:spPr>
            <a:xfrm rot="16200000">
              <a:off x="3401608" y="-35293"/>
              <a:ext cx="2064770" cy="37757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C7D015D-F3DC-4C7D-A64A-90BF33BFEEE1}"/>
                </a:ext>
              </a:extLst>
            </p:cNvPr>
            <p:cNvSpPr/>
            <p:nvPr/>
          </p:nvSpPr>
          <p:spPr>
            <a:xfrm rot="16200000">
              <a:off x="6885034" y="1570363"/>
              <a:ext cx="929492" cy="1699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7B1551-7CC4-411E-96C6-045546233256}"/>
                </a:ext>
              </a:extLst>
            </p:cNvPr>
            <p:cNvSpPr/>
            <p:nvPr/>
          </p:nvSpPr>
          <p:spPr>
            <a:xfrm rot="16200000">
              <a:off x="6885034" y="444003"/>
              <a:ext cx="929492" cy="169971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53FF016-D3E2-406B-A286-40ACD34F1F3A}"/>
                </a:ext>
              </a:extLst>
            </p:cNvPr>
            <p:cNvSpPr/>
            <p:nvPr/>
          </p:nvSpPr>
          <p:spPr>
            <a:xfrm rot="16200000">
              <a:off x="8756587" y="1570363"/>
              <a:ext cx="929492" cy="16997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062C874-44C6-42AE-9DF3-D304D794C157}"/>
                </a:ext>
              </a:extLst>
            </p:cNvPr>
            <p:cNvSpPr/>
            <p:nvPr/>
          </p:nvSpPr>
          <p:spPr>
            <a:xfrm rot="16200000">
              <a:off x="8756587" y="444003"/>
              <a:ext cx="929492" cy="16997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0711002E-5B07-4A02-9ADA-B1FFA7B0D60A}"/>
              </a:ext>
            </a:extLst>
          </p:cNvPr>
          <p:cNvSpPr/>
          <p:nvPr/>
        </p:nvSpPr>
        <p:spPr>
          <a:xfrm>
            <a:off x="2258795" y="7182234"/>
            <a:ext cx="1696707" cy="16967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46D683-3178-4DCB-849E-ACC16224E196}"/>
              </a:ext>
            </a:extLst>
          </p:cNvPr>
          <p:cNvSpPr/>
          <p:nvPr/>
        </p:nvSpPr>
        <p:spPr>
          <a:xfrm>
            <a:off x="4436403" y="7182234"/>
            <a:ext cx="1696707" cy="1696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7FA630C-97FC-4B9E-8C0C-628C3852D22B}"/>
              </a:ext>
            </a:extLst>
          </p:cNvPr>
          <p:cNvSpPr/>
          <p:nvPr/>
        </p:nvSpPr>
        <p:spPr>
          <a:xfrm>
            <a:off x="6614012" y="7182234"/>
            <a:ext cx="1696707" cy="1696703"/>
          </a:xfrm>
          <a:prstGeom prst="ellipse">
            <a:avLst/>
          </a:prstGeom>
          <a:solidFill>
            <a:srgbClr val="00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7D1FE5A-E4E7-4080-98CC-A4D426FA4449}"/>
              </a:ext>
            </a:extLst>
          </p:cNvPr>
          <p:cNvSpPr/>
          <p:nvPr/>
        </p:nvSpPr>
        <p:spPr>
          <a:xfrm>
            <a:off x="8791620" y="7182234"/>
            <a:ext cx="1696707" cy="169670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85EE126-8C82-421B-BE0F-EEBF0C78B3A5}"/>
              </a:ext>
            </a:extLst>
          </p:cNvPr>
          <p:cNvSpPr/>
          <p:nvPr/>
        </p:nvSpPr>
        <p:spPr>
          <a:xfrm>
            <a:off x="10969232" y="7182234"/>
            <a:ext cx="1696707" cy="1696703"/>
          </a:xfrm>
          <a:prstGeom prst="ellipse">
            <a:avLst/>
          </a:prstGeom>
          <a:solidFill>
            <a:srgbClr val="FA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411BE0-C4DF-4F0B-B746-916B81CAAED9}"/>
              </a:ext>
            </a:extLst>
          </p:cNvPr>
          <p:cNvCxnSpPr>
            <a:cxnSpLocks/>
          </p:cNvCxnSpPr>
          <p:nvPr/>
        </p:nvCxnSpPr>
        <p:spPr>
          <a:xfrm>
            <a:off x="13042616" y="8030403"/>
            <a:ext cx="3142512" cy="0"/>
          </a:xfrm>
          <a:prstGeom prst="line">
            <a:avLst/>
          </a:prstGeom>
          <a:ln w="9525">
            <a:solidFill>
              <a:schemeClr val="bg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78B8FEF-3D08-4FD0-958F-10F46160FE62}"/>
              </a:ext>
            </a:extLst>
          </p:cNvPr>
          <p:cNvSpPr txBox="1"/>
          <p:nvPr/>
        </p:nvSpPr>
        <p:spPr>
          <a:xfrm>
            <a:off x="12899855" y="7400945"/>
            <a:ext cx="1936160" cy="11324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4"/>
                </a:solidFill>
                <a:latin typeface="Trebuchet MS" panose="020B0603020202020204" pitchFamily="34" charset="0"/>
              </a:rPr>
              <a:t>Secondary</a:t>
            </a: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4"/>
                </a:solidFill>
                <a:latin typeface="Trebuchet MS" panose="020B0603020202020204" pitchFamily="34" charset="0"/>
              </a:rPr>
              <a:t>Colors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255FB5B-2957-4E70-823B-DE21570DA6CC}"/>
              </a:ext>
            </a:extLst>
          </p:cNvPr>
          <p:cNvCxnSpPr>
            <a:cxnSpLocks/>
          </p:cNvCxnSpPr>
          <p:nvPr/>
        </p:nvCxnSpPr>
        <p:spPr>
          <a:xfrm>
            <a:off x="2268291" y="4712602"/>
            <a:ext cx="3142512" cy="0"/>
          </a:xfrm>
          <a:prstGeom prst="line">
            <a:avLst/>
          </a:prstGeom>
          <a:ln w="9525">
            <a:solidFill>
              <a:schemeClr val="bg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30BE450-D3B2-4822-9834-6DCE35C32674}"/>
              </a:ext>
            </a:extLst>
          </p:cNvPr>
          <p:cNvSpPr txBox="1"/>
          <p:nvPr/>
        </p:nvSpPr>
        <p:spPr>
          <a:xfrm>
            <a:off x="1972933" y="4077743"/>
            <a:ext cx="3564967" cy="11324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>
                <a:solidFill>
                  <a:schemeClr val="accent4"/>
                </a:solidFill>
                <a:latin typeface="Trebuchet MS" panose="020B0603020202020204" pitchFamily="34" charset="0"/>
              </a:rPr>
              <a:t>Primary and</a:t>
            </a:r>
          </a:p>
          <a:p>
            <a:pPr algn="r">
              <a:lnSpc>
                <a:spcPct val="150000"/>
              </a:lnSpc>
            </a:pPr>
            <a:r>
              <a:rPr lang="en-US" sz="2400">
                <a:solidFill>
                  <a:schemeClr val="accent4"/>
                </a:solidFill>
                <a:latin typeface="Trebuchet MS" panose="020B0603020202020204" pitchFamily="34" charset="0"/>
              </a:rPr>
              <a:t>Neutral Colors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64DEDE-C437-466F-9A6C-5E775FC6F85E}"/>
              </a:ext>
            </a:extLst>
          </p:cNvPr>
          <p:cNvSpPr txBox="1"/>
          <p:nvPr/>
        </p:nvSpPr>
        <p:spPr>
          <a:xfrm>
            <a:off x="11381177" y="3444017"/>
            <a:ext cx="2046863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Trebuchet MS" panose="020B0603020202020204" pitchFamily="34" charset="0"/>
              </a:rPr>
              <a:t>Black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Trebuchet MS" panose="020B0603020202020204" pitchFamily="34" charset="0"/>
              </a:rPr>
              <a:t>0 / 0 / 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8BCD3B-5D0B-4B1E-B9A1-0A6913B9BF61}"/>
              </a:ext>
            </a:extLst>
          </p:cNvPr>
          <p:cNvSpPr txBox="1"/>
          <p:nvPr/>
        </p:nvSpPr>
        <p:spPr>
          <a:xfrm>
            <a:off x="5788848" y="4354231"/>
            <a:ext cx="5172517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Trebuchet MS" panose="020B0603020202020204" pitchFamily="34" charset="0"/>
              </a:rPr>
              <a:t>NVIDIA Green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Trebuchet MS" panose="020B0603020202020204" pitchFamily="34" charset="0"/>
              </a:rPr>
              <a:t>RGB: 118 / 185 / 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E45682-738C-44FF-AE5C-6B6FC5E1CA5F}"/>
              </a:ext>
            </a:extLst>
          </p:cNvPr>
          <p:cNvSpPr txBox="1"/>
          <p:nvPr/>
        </p:nvSpPr>
        <p:spPr>
          <a:xfrm>
            <a:off x="13975042" y="3444017"/>
            <a:ext cx="2046863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  <a:latin typeface="Trebuchet MS" panose="020B0603020202020204" pitchFamily="34" charset="0"/>
              </a:rPr>
              <a:t>Light Gray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rebuchet MS" panose="020B0603020202020204" pitchFamily="34" charset="0"/>
              </a:rPr>
              <a:t>205 / 205 / 205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0540C3D-30D1-4FC2-999A-BA7E3A23EBF6}"/>
              </a:ext>
            </a:extLst>
          </p:cNvPr>
          <p:cNvSpPr txBox="1"/>
          <p:nvPr/>
        </p:nvSpPr>
        <p:spPr>
          <a:xfrm>
            <a:off x="11381177" y="5272633"/>
            <a:ext cx="2046863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Trebuchet MS" panose="020B0603020202020204" pitchFamily="34" charset="0"/>
              </a:rPr>
              <a:t>Medium Gray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Trebuchet MS" panose="020B0603020202020204" pitchFamily="34" charset="0"/>
              </a:rPr>
              <a:t>140 / 140 / 140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2AA8C95-A579-449B-BF11-808C3A06A271}"/>
              </a:ext>
            </a:extLst>
          </p:cNvPr>
          <p:cNvSpPr txBox="1"/>
          <p:nvPr/>
        </p:nvSpPr>
        <p:spPr>
          <a:xfrm>
            <a:off x="13975042" y="5272631"/>
            <a:ext cx="2046863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Trebuchet MS" panose="020B0603020202020204" pitchFamily="34" charset="0"/>
              </a:rPr>
              <a:t>Dark Gray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Trebuchet MS" panose="020B0603020202020204" pitchFamily="34" charset="0"/>
              </a:rPr>
              <a:t>94 / 94 / 94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6DD5C30-341E-47FD-A31E-D82276D36660}"/>
              </a:ext>
            </a:extLst>
          </p:cNvPr>
          <p:cNvSpPr txBox="1"/>
          <p:nvPr/>
        </p:nvSpPr>
        <p:spPr>
          <a:xfrm>
            <a:off x="2258792" y="7693389"/>
            <a:ext cx="1696707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Trebuchet MS" panose="020B0603020202020204" pitchFamily="34" charset="0"/>
              </a:rPr>
              <a:t>Emerald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Trebuchet MS" panose="020B0603020202020204" pitchFamily="34" charset="0"/>
              </a:rPr>
              <a:t>0 / 133 / 100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8259EC9-0FFD-4389-9B91-F6ACA8C7323F}"/>
              </a:ext>
            </a:extLst>
          </p:cNvPr>
          <p:cNvSpPr txBox="1"/>
          <p:nvPr/>
        </p:nvSpPr>
        <p:spPr>
          <a:xfrm>
            <a:off x="4436403" y="7693390"/>
            <a:ext cx="1696707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Trebuchet MS" panose="020B0603020202020204" pitchFamily="34" charset="0"/>
              </a:rPr>
              <a:t>Amethyst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Trebuchet MS" panose="020B0603020202020204" pitchFamily="34" charset="0"/>
              </a:rPr>
              <a:t>93 / 22 / 130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9FDBF9-E467-4331-9868-55E38C54AE8D}"/>
              </a:ext>
            </a:extLst>
          </p:cNvPr>
          <p:cNvSpPr txBox="1"/>
          <p:nvPr/>
        </p:nvSpPr>
        <p:spPr>
          <a:xfrm>
            <a:off x="6614008" y="7693389"/>
            <a:ext cx="1696707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Trebuchet MS" panose="020B0603020202020204" pitchFamily="34" charset="0"/>
              </a:rPr>
              <a:t>CPU Blue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Trebuchet MS" panose="020B0603020202020204" pitchFamily="34" charset="0"/>
              </a:rPr>
              <a:t>0 / 113 / 197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49029BE-061C-4B4A-91B7-916C6D2FAAF8}"/>
              </a:ext>
            </a:extLst>
          </p:cNvPr>
          <p:cNvSpPr txBox="1"/>
          <p:nvPr/>
        </p:nvSpPr>
        <p:spPr>
          <a:xfrm>
            <a:off x="8791620" y="7693389"/>
            <a:ext cx="1696707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Trebuchet MS" panose="020B0603020202020204" pitchFamily="34" charset="0"/>
              </a:rPr>
              <a:t>Garnet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Trebuchet MS" panose="020B0603020202020204" pitchFamily="34" charset="0"/>
              </a:rPr>
              <a:t>137 / 12 / 88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9BCABA-0D81-4190-9464-AB9F3E5A607F}"/>
              </a:ext>
            </a:extLst>
          </p:cNvPr>
          <p:cNvSpPr txBox="1"/>
          <p:nvPr/>
        </p:nvSpPr>
        <p:spPr>
          <a:xfrm>
            <a:off x="10961365" y="7693389"/>
            <a:ext cx="1696707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  <a:latin typeface="Trebuchet MS" panose="020B0603020202020204" pitchFamily="34" charset="0"/>
              </a:rPr>
              <a:t>Fluorite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rebuchet MS" panose="020B0603020202020204" pitchFamily="34" charset="0"/>
              </a:rPr>
              <a:t>250 / 194 / 0</a:t>
            </a:r>
          </a:p>
        </p:txBody>
      </p:sp>
    </p:spTree>
    <p:extLst>
      <p:ext uri="{BB962C8B-B14F-4D97-AF65-F5344CB8AC3E}">
        <p14:creationId xmlns:p14="http://schemas.microsoft.com/office/powerpoint/2010/main" val="288358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2061876"/>
              </p:ext>
            </p:extLst>
          </p:nvPr>
        </p:nvGraphicFramePr>
        <p:xfrm>
          <a:off x="2573392" y="397632"/>
          <a:ext cx="13576040" cy="9015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5916BAA-839C-4022-A43F-7647FC55315D}"/>
              </a:ext>
            </a:extLst>
          </p:cNvPr>
          <p:cNvSpPr/>
          <p:nvPr/>
        </p:nvSpPr>
        <p:spPr>
          <a:xfrm>
            <a:off x="864225" y="9636195"/>
            <a:ext cx="1659319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ctr" defTabSz="762015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Source: Source information is 14 </a:t>
            </a:r>
            <a:r>
              <a:rPr lang="en-US" sz="1400" i="1" kern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1743B-CDC7-49B1-A5F5-0BAF2D5B1A45}"/>
              </a:ext>
            </a:extLst>
          </p:cNvPr>
          <p:cNvSpPr txBox="1"/>
          <p:nvPr/>
        </p:nvSpPr>
        <p:spPr>
          <a:xfrm>
            <a:off x="7204271" y="4677807"/>
            <a:ext cx="3879462" cy="10895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bg1"/>
                </a:solidFill>
                <a:latin typeface="Trebuchet MS" panose="020B0603020202020204" pitchFamily="34" charset="0"/>
              </a:rPr>
              <a:t>Title of Pie Chart Goes Here</a:t>
            </a:r>
          </a:p>
        </p:txBody>
      </p:sp>
    </p:spTree>
    <p:extLst>
      <p:ext uri="{BB962C8B-B14F-4D97-AF65-F5344CB8AC3E}">
        <p14:creationId xmlns:p14="http://schemas.microsoft.com/office/powerpoint/2010/main" val="312375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 chart sample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617F2-DDC1-4FE1-9205-019FE15FE515}"/>
              </a:ext>
            </a:extLst>
          </p:cNvPr>
          <p:cNvSpPr/>
          <p:nvPr/>
        </p:nvSpPr>
        <p:spPr>
          <a:xfrm>
            <a:off x="864225" y="9636195"/>
            <a:ext cx="1659319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ctr" defTabSz="762015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Source: Source information is 14 </a:t>
            </a:r>
            <a:r>
              <a:rPr lang="en-US" sz="1400" i="1" kern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DC01D5-69E9-4498-99D8-9F576D8704C6}"/>
              </a:ext>
            </a:extLst>
          </p:cNvPr>
          <p:cNvSpPr/>
          <p:nvPr/>
        </p:nvSpPr>
        <p:spPr>
          <a:xfrm>
            <a:off x="2757223" y="9207584"/>
            <a:ext cx="12801600" cy="460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accent4"/>
                </a:solidFill>
                <a:latin typeface="Trebuchet MS" panose="020B0603020202020204" pitchFamily="34" charset="0"/>
              </a:rPr>
              <a:t>X-axis text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868C83-66BE-4C75-A341-CDC64ECD40DB}"/>
              </a:ext>
            </a:extLst>
          </p:cNvPr>
          <p:cNvCxnSpPr/>
          <p:nvPr/>
        </p:nvCxnSpPr>
        <p:spPr>
          <a:xfrm>
            <a:off x="2737933" y="8685292"/>
            <a:ext cx="128016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7BE26C4-D2D1-427A-A16E-AAA87F6BEC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807260"/>
              </p:ext>
            </p:extLst>
          </p:nvPr>
        </p:nvGraphicFramePr>
        <p:xfrm>
          <a:off x="1116037" y="2102883"/>
          <a:ext cx="16618980" cy="7315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45186C4-6E5B-4DFA-A819-42F0B2E99736}"/>
              </a:ext>
            </a:extLst>
          </p:cNvPr>
          <p:cNvSpPr/>
          <p:nvPr/>
        </p:nvSpPr>
        <p:spPr>
          <a:xfrm rot="16200000">
            <a:off x="-1121430" y="5492724"/>
            <a:ext cx="5943600" cy="460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accent4"/>
                </a:solidFill>
                <a:latin typeface="Trebuchet MS" panose="020B0603020202020204" pitchFamily="34" charset="0"/>
              </a:rPr>
              <a:t>Y-axis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2035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 sample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864225" y="9636195"/>
            <a:ext cx="1659319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ctr" defTabSz="762015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Source: Source information is 14 </a:t>
            </a:r>
            <a:r>
              <a:rPr lang="en-US" sz="1400" i="1" kern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B94BF4A-AA1C-455D-B0AC-41671CBD04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549716"/>
              </p:ext>
            </p:extLst>
          </p:nvPr>
        </p:nvGraphicFramePr>
        <p:xfrm>
          <a:off x="1116037" y="1760279"/>
          <a:ext cx="16618980" cy="7833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4DE8596-6B10-4C13-B886-EBABF590B3AE}"/>
              </a:ext>
            </a:extLst>
          </p:cNvPr>
          <p:cNvSpPr/>
          <p:nvPr/>
        </p:nvSpPr>
        <p:spPr>
          <a:xfrm rot="16200000">
            <a:off x="-1121430" y="5492724"/>
            <a:ext cx="5943600" cy="460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accent4"/>
                </a:solidFill>
                <a:latin typeface="Trebuchet MS" panose="020B0603020202020204" pitchFamily="34" charset="0"/>
              </a:rPr>
              <a:t>Y-axis text goes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74D2B-ADA1-4C4C-825A-F97D2E0948F2}"/>
              </a:ext>
            </a:extLst>
          </p:cNvPr>
          <p:cNvCxnSpPr/>
          <p:nvPr/>
        </p:nvCxnSpPr>
        <p:spPr>
          <a:xfrm>
            <a:off x="2737933" y="8686728"/>
            <a:ext cx="128016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F81F984-47E4-4E8F-9C50-A96A19987AC8}"/>
              </a:ext>
            </a:extLst>
          </p:cNvPr>
          <p:cNvSpPr/>
          <p:nvPr/>
        </p:nvSpPr>
        <p:spPr>
          <a:xfrm>
            <a:off x="2757223" y="9207584"/>
            <a:ext cx="12801600" cy="460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accent4"/>
                </a:solidFill>
                <a:latin typeface="Trebuchet MS" panose="020B0603020202020204" pitchFamily="34" charset="0"/>
              </a:rPr>
              <a:t>X-axis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06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sample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1C0EC-F78C-4574-A02F-FD525ACDA918}"/>
              </a:ext>
            </a:extLst>
          </p:cNvPr>
          <p:cNvSpPr/>
          <p:nvPr/>
        </p:nvSpPr>
        <p:spPr>
          <a:xfrm>
            <a:off x="864225" y="9636195"/>
            <a:ext cx="1659319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ctr" defTabSz="762015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Source: Source information is 14 </a:t>
            </a:r>
            <a:r>
              <a:rPr lang="en-US" sz="1400" i="1" kern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04B738-82BA-42C4-9094-DA07BF9AE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277781"/>
              </p:ext>
            </p:extLst>
          </p:nvPr>
        </p:nvGraphicFramePr>
        <p:xfrm>
          <a:off x="2748230" y="2800777"/>
          <a:ext cx="12782548" cy="590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5637">
                  <a:extLst>
                    <a:ext uri="{9D8B030D-6E8A-4147-A177-3AD203B41FA5}">
                      <a16:colId xmlns:a16="http://schemas.microsoft.com/office/drawing/2014/main" val="1714626306"/>
                    </a:ext>
                  </a:extLst>
                </a:gridCol>
                <a:gridCol w="3195637">
                  <a:extLst>
                    <a:ext uri="{9D8B030D-6E8A-4147-A177-3AD203B41FA5}">
                      <a16:colId xmlns:a16="http://schemas.microsoft.com/office/drawing/2014/main" val="1697748500"/>
                    </a:ext>
                  </a:extLst>
                </a:gridCol>
                <a:gridCol w="3195637">
                  <a:extLst>
                    <a:ext uri="{9D8B030D-6E8A-4147-A177-3AD203B41FA5}">
                      <a16:colId xmlns:a16="http://schemas.microsoft.com/office/drawing/2014/main" val="3872581152"/>
                    </a:ext>
                  </a:extLst>
                </a:gridCol>
                <a:gridCol w="3195637">
                  <a:extLst>
                    <a:ext uri="{9D8B030D-6E8A-4147-A177-3AD203B41FA5}">
                      <a16:colId xmlns:a16="http://schemas.microsoft.com/office/drawing/2014/main" val="2543914041"/>
                    </a:ext>
                  </a:extLst>
                </a:gridCol>
              </a:tblGrid>
              <a:tr h="983810">
                <a:tc>
                  <a:txBody>
                    <a:bodyPr/>
                    <a:lstStyle/>
                    <a:p>
                      <a:pPr algn="l"/>
                      <a:endParaRPr lang="en-US" sz="2200" b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Title Goes Here</a:t>
                      </a: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Title Goes Here</a:t>
                      </a: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Title Goes Here</a:t>
                      </a: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895191"/>
                  </a:ext>
                </a:extLst>
              </a:tr>
              <a:tr h="98381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Text Goes Here</a:t>
                      </a:r>
                    </a:p>
                  </a:txBody>
                  <a:tcPr marL="304800" marR="152400" marT="152400" marB="15240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accent5"/>
                          </a:solidFill>
                          <a:latin typeface="Trebuchet MS" panose="020B0603020202020204" pitchFamily="34" charset="0"/>
                        </a:rPr>
                        <a:t>Text</a:t>
                      </a: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594288"/>
                  </a:ext>
                </a:extLst>
              </a:tr>
              <a:tr h="983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Text Goes Here</a:t>
                      </a:r>
                    </a:p>
                  </a:txBody>
                  <a:tcPr marL="304800" marR="152400" marT="152400" marB="15240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754937"/>
                  </a:ext>
                </a:extLst>
              </a:tr>
              <a:tr h="983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Text Goes Here</a:t>
                      </a:r>
                    </a:p>
                  </a:txBody>
                  <a:tcPr marL="304800" marR="152400" marT="152400" marB="15240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137814"/>
                  </a:ext>
                </a:extLst>
              </a:tr>
              <a:tr h="983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Text Goes Here</a:t>
                      </a:r>
                    </a:p>
                  </a:txBody>
                  <a:tcPr marL="304800" marR="152400" marT="152400" marB="15240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47690"/>
                  </a:ext>
                </a:extLst>
              </a:tr>
              <a:tr h="983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Text Goes Here</a:t>
                      </a:r>
                    </a:p>
                  </a:txBody>
                  <a:tcPr marL="304800" marR="152400" marT="152400" marB="15240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accent5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304800" marR="152400" marT="152400" marB="152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260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9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divider or </a:t>
            </a:r>
            <a:br>
              <a:rPr lang="en-US"/>
            </a:br>
            <a:r>
              <a:rPr lang="en-US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Multi-image layout 2up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Title with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553FC-DC75-4D92-AA6B-93ECAE838C30}"/>
              </a:ext>
            </a:extLst>
          </p:cNvPr>
          <p:cNvSpPr/>
          <p:nvPr/>
        </p:nvSpPr>
        <p:spPr>
          <a:xfrm>
            <a:off x="1010203" y="4012280"/>
            <a:ext cx="7834447" cy="4243437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A9610-D4C0-4566-80CD-CEEE377569E3}"/>
              </a:ext>
            </a:extLst>
          </p:cNvPr>
          <p:cNvSpPr txBox="1"/>
          <p:nvPr/>
        </p:nvSpPr>
        <p:spPr>
          <a:xfrm>
            <a:off x="1010201" y="8397057"/>
            <a:ext cx="7834448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02C6E-2054-453B-9EEB-91C0D796D237}"/>
              </a:ext>
            </a:extLst>
          </p:cNvPr>
          <p:cNvSpPr/>
          <p:nvPr/>
        </p:nvSpPr>
        <p:spPr>
          <a:xfrm>
            <a:off x="9425942" y="4012280"/>
            <a:ext cx="7834447" cy="4243437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EC1D7-746E-49CA-85A8-FFEE6BC764F4}"/>
              </a:ext>
            </a:extLst>
          </p:cNvPr>
          <p:cNvSpPr txBox="1"/>
          <p:nvPr/>
        </p:nvSpPr>
        <p:spPr>
          <a:xfrm>
            <a:off x="9425938" y="8397057"/>
            <a:ext cx="7834448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</p:spTree>
    <p:extLst>
      <p:ext uri="{BB962C8B-B14F-4D97-AF65-F5344CB8AC3E}">
        <p14:creationId xmlns:p14="http://schemas.microsoft.com/office/powerpoint/2010/main" val="13738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APACHE Spark?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Framework for Large Scale Data processing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 Optional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Multi-image layout 3up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Title with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420517-94F1-450A-80DF-83221C04A912}"/>
              </a:ext>
            </a:extLst>
          </p:cNvPr>
          <p:cNvSpPr/>
          <p:nvPr/>
        </p:nvSpPr>
        <p:spPr>
          <a:xfrm>
            <a:off x="6620695" y="4012280"/>
            <a:ext cx="5029200" cy="4243437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068F96-C8D2-4BF1-8FDB-E3BC99D897CC}"/>
              </a:ext>
            </a:extLst>
          </p:cNvPr>
          <p:cNvSpPr txBox="1"/>
          <p:nvPr/>
        </p:nvSpPr>
        <p:spPr>
          <a:xfrm>
            <a:off x="6620697" y="8398057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694964-FCFC-4C92-A9E1-685525F950FA}"/>
              </a:ext>
            </a:extLst>
          </p:cNvPr>
          <p:cNvSpPr/>
          <p:nvPr/>
        </p:nvSpPr>
        <p:spPr>
          <a:xfrm>
            <a:off x="12231188" y="4012280"/>
            <a:ext cx="5029200" cy="4243437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71E39-9F31-4ECE-9D7A-C2EB4F5244C6}"/>
              </a:ext>
            </a:extLst>
          </p:cNvPr>
          <p:cNvSpPr txBox="1"/>
          <p:nvPr/>
        </p:nvSpPr>
        <p:spPr>
          <a:xfrm>
            <a:off x="12231185" y="8398057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0607C5-803E-4CDA-8F25-E4C291B9BABA}"/>
              </a:ext>
            </a:extLst>
          </p:cNvPr>
          <p:cNvSpPr/>
          <p:nvPr/>
        </p:nvSpPr>
        <p:spPr>
          <a:xfrm>
            <a:off x="1010203" y="4012280"/>
            <a:ext cx="5029200" cy="4243437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A50B0C-6DEE-4886-9B83-DC7F35F96E76}"/>
              </a:ext>
            </a:extLst>
          </p:cNvPr>
          <p:cNvSpPr txBox="1"/>
          <p:nvPr/>
        </p:nvSpPr>
        <p:spPr>
          <a:xfrm>
            <a:off x="1010202" y="8398057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</p:spTree>
    <p:extLst>
      <p:ext uri="{BB962C8B-B14F-4D97-AF65-F5344CB8AC3E}">
        <p14:creationId xmlns:p14="http://schemas.microsoft.com/office/powerpoint/2010/main" val="125092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Multi-image layout 4up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Title with Images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10D19-4205-4B33-8AAC-01CDB01685DF}"/>
              </a:ext>
            </a:extLst>
          </p:cNvPr>
          <p:cNvSpPr/>
          <p:nvPr/>
        </p:nvSpPr>
        <p:spPr>
          <a:xfrm>
            <a:off x="1010202" y="4012280"/>
            <a:ext cx="3704403" cy="4243437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6F9805-1B9B-4D11-9A1E-7BC45006CFC0}"/>
              </a:ext>
            </a:extLst>
          </p:cNvPr>
          <p:cNvSpPr/>
          <p:nvPr/>
        </p:nvSpPr>
        <p:spPr>
          <a:xfrm>
            <a:off x="5192130" y="4012280"/>
            <a:ext cx="3704403" cy="4243437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909DC7-76A4-401C-9170-DA43FDB7790A}"/>
              </a:ext>
            </a:extLst>
          </p:cNvPr>
          <p:cNvSpPr/>
          <p:nvPr/>
        </p:nvSpPr>
        <p:spPr>
          <a:xfrm>
            <a:off x="9374059" y="4012280"/>
            <a:ext cx="3704403" cy="4243437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FB756-D699-4CF8-9ACE-D06010C2197F}"/>
              </a:ext>
            </a:extLst>
          </p:cNvPr>
          <p:cNvSpPr/>
          <p:nvPr/>
        </p:nvSpPr>
        <p:spPr>
          <a:xfrm>
            <a:off x="13555985" y="4012280"/>
            <a:ext cx="3704403" cy="4243437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FCCDD-C1A0-446C-8702-6BF229558421}"/>
              </a:ext>
            </a:extLst>
          </p:cNvPr>
          <p:cNvSpPr txBox="1"/>
          <p:nvPr/>
        </p:nvSpPr>
        <p:spPr>
          <a:xfrm>
            <a:off x="5192130" y="8398057"/>
            <a:ext cx="3704403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55106-EEE2-4F2C-A28F-3E9A77C947CF}"/>
              </a:ext>
            </a:extLst>
          </p:cNvPr>
          <p:cNvSpPr txBox="1"/>
          <p:nvPr/>
        </p:nvSpPr>
        <p:spPr>
          <a:xfrm>
            <a:off x="13555981" y="8398057"/>
            <a:ext cx="3704403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035AB8-C915-45ED-A324-3C98E57E300B}"/>
              </a:ext>
            </a:extLst>
          </p:cNvPr>
          <p:cNvSpPr txBox="1"/>
          <p:nvPr/>
        </p:nvSpPr>
        <p:spPr>
          <a:xfrm>
            <a:off x="1010202" y="8398057"/>
            <a:ext cx="3704403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120EB4-EC30-4F48-9DA1-90A74B50CCE9}"/>
              </a:ext>
            </a:extLst>
          </p:cNvPr>
          <p:cNvSpPr txBox="1"/>
          <p:nvPr/>
        </p:nvSpPr>
        <p:spPr>
          <a:xfrm>
            <a:off x="9374058" y="8398057"/>
            <a:ext cx="3704403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</p:spTree>
    <p:extLst>
      <p:ext uri="{BB962C8B-B14F-4D97-AF65-F5344CB8AC3E}">
        <p14:creationId xmlns:p14="http://schemas.microsoft.com/office/powerpoint/2010/main" val="28848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Multi-image layout 5up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Title with Images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1E83D-FAD5-4ECE-9427-91493DE9842A}"/>
              </a:ext>
            </a:extLst>
          </p:cNvPr>
          <p:cNvSpPr/>
          <p:nvPr/>
        </p:nvSpPr>
        <p:spPr>
          <a:xfrm>
            <a:off x="3902532" y="2834752"/>
            <a:ext cx="4998720" cy="265586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1E8A1-6233-4461-900B-B0830EF18D52}"/>
              </a:ext>
            </a:extLst>
          </p:cNvPr>
          <p:cNvSpPr/>
          <p:nvPr/>
        </p:nvSpPr>
        <p:spPr>
          <a:xfrm>
            <a:off x="9375871" y="2834752"/>
            <a:ext cx="4998720" cy="265586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9508F1-E4B3-4082-B72B-317B5CADD7CD}"/>
              </a:ext>
            </a:extLst>
          </p:cNvPr>
          <p:cNvSpPr/>
          <p:nvPr/>
        </p:nvSpPr>
        <p:spPr>
          <a:xfrm>
            <a:off x="1010202" y="6527188"/>
            <a:ext cx="4999235" cy="265586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5FF0B8-171F-4E7D-A004-9137F7D879A5}"/>
              </a:ext>
            </a:extLst>
          </p:cNvPr>
          <p:cNvSpPr/>
          <p:nvPr/>
        </p:nvSpPr>
        <p:spPr>
          <a:xfrm>
            <a:off x="6635922" y="6527188"/>
            <a:ext cx="4999262" cy="265586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ADEABF-BBF8-4384-9FB1-C7312A9DF151}"/>
              </a:ext>
            </a:extLst>
          </p:cNvPr>
          <p:cNvSpPr/>
          <p:nvPr/>
        </p:nvSpPr>
        <p:spPr>
          <a:xfrm>
            <a:off x="12261668" y="6527188"/>
            <a:ext cx="4998720" cy="265586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764E07-ACB3-4287-B668-12B8AAE1F4F5}"/>
              </a:ext>
            </a:extLst>
          </p:cNvPr>
          <p:cNvSpPr txBox="1"/>
          <p:nvPr/>
        </p:nvSpPr>
        <p:spPr>
          <a:xfrm>
            <a:off x="6620697" y="9268178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15FD83-D5D7-4D6E-8B66-20D50CDDA088}"/>
              </a:ext>
            </a:extLst>
          </p:cNvPr>
          <p:cNvSpPr txBox="1"/>
          <p:nvPr/>
        </p:nvSpPr>
        <p:spPr>
          <a:xfrm>
            <a:off x="12231185" y="9268178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97B0F3-6AAD-4A56-9115-9E57321462CE}"/>
              </a:ext>
            </a:extLst>
          </p:cNvPr>
          <p:cNvSpPr txBox="1"/>
          <p:nvPr/>
        </p:nvSpPr>
        <p:spPr>
          <a:xfrm>
            <a:off x="1010202" y="9268178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2009D3-F60A-40CC-9CBE-EDA3FCE7069D}"/>
              </a:ext>
            </a:extLst>
          </p:cNvPr>
          <p:cNvSpPr txBox="1"/>
          <p:nvPr/>
        </p:nvSpPr>
        <p:spPr>
          <a:xfrm>
            <a:off x="9345392" y="5575742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7EB42E-F877-4982-82BF-FDB1F2F8D81A}"/>
              </a:ext>
            </a:extLst>
          </p:cNvPr>
          <p:cNvSpPr txBox="1"/>
          <p:nvPr/>
        </p:nvSpPr>
        <p:spPr>
          <a:xfrm>
            <a:off x="3896475" y="5575742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</p:spTree>
    <p:extLst>
      <p:ext uri="{BB962C8B-B14F-4D97-AF65-F5344CB8AC3E}">
        <p14:creationId xmlns:p14="http://schemas.microsoft.com/office/powerpoint/2010/main" val="215553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Multi-image layout 6up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Title with Images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1D1D3A-7639-439D-97AD-8108C2179FEA}"/>
              </a:ext>
            </a:extLst>
          </p:cNvPr>
          <p:cNvSpPr/>
          <p:nvPr/>
        </p:nvSpPr>
        <p:spPr>
          <a:xfrm>
            <a:off x="1010703" y="2834752"/>
            <a:ext cx="4998720" cy="265586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DCBC62-72A9-46E8-AB33-AA758D814F8C}"/>
              </a:ext>
            </a:extLst>
          </p:cNvPr>
          <p:cNvSpPr/>
          <p:nvPr/>
        </p:nvSpPr>
        <p:spPr>
          <a:xfrm>
            <a:off x="12261667" y="2834752"/>
            <a:ext cx="4998720" cy="265586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0B2D92-6B6D-46C0-A4BC-B43962BAAC80}"/>
              </a:ext>
            </a:extLst>
          </p:cNvPr>
          <p:cNvSpPr/>
          <p:nvPr/>
        </p:nvSpPr>
        <p:spPr>
          <a:xfrm>
            <a:off x="1010203" y="6527188"/>
            <a:ext cx="4999235" cy="265586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5919A4-4A64-4C20-99FA-6551DCD699D8}"/>
              </a:ext>
            </a:extLst>
          </p:cNvPr>
          <p:cNvSpPr/>
          <p:nvPr/>
        </p:nvSpPr>
        <p:spPr>
          <a:xfrm>
            <a:off x="6635922" y="6527188"/>
            <a:ext cx="4999262" cy="265586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B9864B-F5D2-4041-A4BC-10BF59087EEF}"/>
              </a:ext>
            </a:extLst>
          </p:cNvPr>
          <p:cNvSpPr/>
          <p:nvPr/>
        </p:nvSpPr>
        <p:spPr>
          <a:xfrm>
            <a:off x="12261668" y="6527188"/>
            <a:ext cx="4998720" cy="265586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80C276-EC2F-497A-9FE7-B581828D2DA9}"/>
              </a:ext>
            </a:extLst>
          </p:cNvPr>
          <p:cNvSpPr/>
          <p:nvPr/>
        </p:nvSpPr>
        <p:spPr>
          <a:xfrm>
            <a:off x="6635408" y="2834752"/>
            <a:ext cx="4998720" cy="265586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DC8B9-3FC1-4BB7-AB55-250DBB70DDE2}"/>
              </a:ext>
            </a:extLst>
          </p:cNvPr>
          <p:cNvSpPr txBox="1"/>
          <p:nvPr/>
        </p:nvSpPr>
        <p:spPr>
          <a:xfrm>
            <a:off x="6620697" y="9268178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0C8829-D853-4F71-A30E-8B1D5A6393AE}"/>
              </a:ext>
            </a:extLst>
          </p:cNvPr>
          <p:cNvSpPr txBox="1"/>
          <p:nvPr/>
        </p:nvSpPr>
        <p:spPr>
          <a:xfrm>
            <a:off x="12231185" y="9268178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F9A43-28C7-40EA-9D07-9EC3EE5CE0E9}"/>
              </a:ext>
            </a:extLst>
          </p:cNvPr>
          <p:cNvSpPr txBox="1"/>
          <p:nvPr/>
        </p:nvSpPr>
        <p:spPr>
          <a:xfrm>
            <a:off x="1010202" y="9268178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ED23E-D760-4E93-830A-12BE27A5A12F}"/>
              </a:ext>
            </a:extLst>
          </p:cNvPr>
          <p:cNvSpPr txBox="1"/>
          <p:nvPr/>
        </p:nvSpPr>
        <p:spPr>
          <a:xfrm>
            <a:off x="6620697" y="5583103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9A136C-8371-4031-AAA6-E3E0FA68722E}"/>
              </a:ext>
            </a:extLst>
          </p:cNvPr>
          <p:cNvSpPr txBox="1"/>
          <p:nvPr/>
        </p:nvSpPr>
        <p:spPr>
          <a:xfrm>
            <a:off x="12231185" y="5583103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065267-DBDF-4570-B6B2-C8831230F686}"/>
              </a:ext>
            </a:extLst>
          </p:cNvPr>
          <p:cNvSpPr txBox="1"/>
          <p:nvPr/>
        </p:nvSpPr>
        <p:spPr>
          <a:xfrm>
            <a:off x="1010202" y="5583103"/>
            <a:ext cx="5029200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</p:spTree>
    <p:extLst>
      <p:ext uri="{BB962C8B-B14F-4D97-AF65-F5344CB8AC3E}">
        <p14:creationId xmlns:p14="http://schemas.microsoft.com/office/powerpoint/2010/main" val="309707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image layout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Use the Correct Gray Outline Color and 1pt. Stroke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7370D0-86BC-41F8-8015-9B8AB5466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6" t="18558" r="33716" b="14574"/>
          <a:stretch/>
        </p:blipFill>
        <p:spPr>
          <a:xfrm>
            <a:off x="1010202" y="4012280"/>
            <a:ext cx="3704403" cy="4243437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3" name="Picture 22" descr="A screen shot of a computer&#10;&#10;Description automatically generated">
            <a:extLst>
              <a:ext uri="{FF2B5EF4-FFF2-40B4-BE49-F238E27FC236}">
                <a16:creationId xmlns:a16="http://schemas.microsoft.com/office/drawing/2014/main" id="{D9271244-1E4C-4027-8834-B35143CCA0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40" t="9859" r="36629" b="9859"/>
          <a:stretch/>
        </p:blipFill>
        <p:spPr>
          <a:xfrm>
            <a:off x="5192130" y="4012283"/>
            <a:ext cx="3704400" cy="4243435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4" name="Picture 23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0D1AB34C-EF07-4941-B4AC-F8D0C2A5A6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241" t="212" r="36428" b="15142"/>
          <a:stretch/>
        </p:blipFill>
        <p:spPr>
          <a:xfrm>
            <a:off x="9374058" y="4012284"/>
            <a:ext cx="3704400" cy="424343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D17A80-0666-4C1C-856E-6115B24F9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10" t="10412" r="19173" b="10412"/>
          <a:stretch/>
        </p:blipFill>
        <p:spPr>
          <a:xfrm>
            <a:off x="13555985" y="4012284"/>
            <a:ext cx="3704400" cy="424343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957C3B-0803-4D85-AB41-BC69B4C4BA59}"/>
              </a:ext>
            </a:extLst>
          </p:cNvPr>
          <p:cNvSpPr txBox="1"/>
          <p:nvPr/>
        </p:nvSpPr>
        <p:spPr>
          <a:xfrm>
            <a:off x="5192130" y="8398057"/>
            <a:ext cx="3704403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9292F-9A26-4B89-877F-59AB5D4B43E4}"/>
              </a:ext>
            </a:extLst>
          </p:cNvPr>
          <p:cNvSpPr txBox="1"/>
          <p:nvPr/>
        </p:nvSpPr>
        <p:spPr>
          <a:xfrm>
            <a:off x="13555981" y="8398057"/>
            <a:ext cx="3704403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BFF4C-F325-43E5-8D60-014E5F258E94}"/>
              </a:ext>
            </a:extLst>
          </p:cNvPr>
          <p:cNvSpPr txBox="1"/>
          <p:nvPr/>
        </p:nvSpPr>
        <p:spPr>
          <a:xfrm>
            <a:off x="1010202" y="8398057"/>
            <a:ext cx="3704403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7CAC6-38B3-45C0-AECD-7966F63B3951}"/>
              </a:ext>
            </a:extLst>
          </p:cNvPr>
          <p:cNvSpPr txBox="1"/>
          <p:nvPr/>
        </p:nvSpPr>
        <p:spPr>
          <a:xfrm>
            <a:off x="9374058" y="8398057"/>
            <a:ext cx="3704403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</p:spTree>
    <p:extLst>
      <p:ext uri="{BB962C8B-B14F-4D97-AF65-F5344CB8AC3E}">
        <p14:creationId xmlns:p14="http://schemas.microsoft.com/office/powerpoint/2010/main" val="145474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2339D8-4375-472C-A426-502E2D88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on left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A22F8-6616-43E3-A171-6B176241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6F99A1-40C1-452D-A9B2-54EDDFCAB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Text on the Right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D30487B-049B-491D-8428-30283FDC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98" y="1826640"/>
            <a:ext cx="6633720" cy="6633720"/>
          </a:xfrm>
          <a:prstGeom prst="rect">
            <a:avLst/>
          </a:prstGeom>
          <a:effectLst>
            <a:outerShdw blurRad="139700" dist="38100" dir="5400000" algn="t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70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2339D8-4375-472C-A426-502E2D88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on RIGHT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A22F8-6616-43E3-A171-6B176241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6F99A1-40C1-452D-A9B2-54EDDFCAB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Text on the Left</a:t>
            </a:r>
          </a:p>
        </p:txBody>
      </p:sp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F50D12F3-6B9E-41C5-823D-4372134C3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7" r="38367"/>
          <a:stretch/>
        </p:blipFill>
        <p:spPr>
          <a:xfrm>
            <a:off x="8306980" y="-6588"/>
            <a:ext cx="9981020" cy="102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2339D8-4375-472C-A426-502E2D88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A22F8-6616-43E3-A171-6B176241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6F99A1-40C1-452D-A9B2-54EDDFCAB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Coding Subtitle</a:t>
            </a:r>
          </a:p>
        </p:txBody>
      </p:sp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F50D12F3-6B9E-41C5-823D-4372134C3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7" r="38367"/>
          <a:stretch/>
        </p:blipFill>
        <p:spPr>
          <a:xfrm>
            <a:off x="8306980" y="-6588"/>
            <a:ext cx="9981020" cy="102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F4FDFF-1266-4B85-8E00-3B7FD86D3978}"/>
              </a:ext>
            </a:extLst>
          </p:cNvPr>
          <p:cNvSpPr/>
          <p:nvPr/>
        </p:nvSpPr>
        <p:spPr>
          <a:xfrm>
            <a:off x="8306980" y="-6588"/>
            <a:ext cx="9981020" cy="1029358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2339D8-4375-472C-A426-502E2D88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A22F8-6616-43E3-A171-6B176241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6F99A1-40C1-452D-A9B2-54EDDFCAB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Coding Subtitle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AB29-5007-4214-91BB-556440D7B9E4}"/>
              </a:ext>
            </a:extLst>
          </p:cNvPr>
          <p:cNvSpPr txBox="1"/>
          <p:nvPr/>
        </p:nvSpPr>
        <p:spPr>
          <a:xfrm>
            <a:off x="10083800" y="2672475"/>
            <a:ext cx="6680448" cy="48936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Functions that do amazing things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are totally worth presenting! </a:t>
            </a:r>
          </a:p>
          <a:p>
            <a:r>
              <a:rPr lang="en-US" sz="2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code&lt;blah&gt; 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int </a:t>
            </a:r>
            <a:r>
              <a:rPr lang="en-US" sz="2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123;</a:t>
            </a:r>
          </a:p>
          <a:p>
            <a:endParaRPr lang="en-US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(n=1; n&lt;x; n++) 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doSomethingCool</a:t>
            </a:r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n,x</a:t>
            </a:r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0;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32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study examples</a:t>
            </a:r>
          </a:p>
        </p:txBody>
      </p:sp>
    </p:spTree>
    <p:extLst>
      <p:ext uri="{BB962C8B-B14F-4D97-AF65-F5344CB8AC3E}">
        <p14:creationId xmlns:p14="http://schemas.microsoft.com/office/powerpoint/2010/main" val="4230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Operation on SPARK – Filtering By Value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23A70738-29D6-4F4F-BA2A-73EA8268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83" y="5455636"/>
            <a:ext cx="4731522" cy="17035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4C582A-A8F9-4AF1-87DE-10515020A789}"/>
              </a:ext>
            </a:extLst>
          </p:cNvPr>
          <p:cNvCxnSpPr/>
          <p:nvPr/>
        </p:nvCxnSpPr>
        <p:spPr>
          <a:xfrm>
            <a:off x="5674290" y="6307400"/>
            <a:ext cx="801666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FEC2CC3-ADF9-4FE3-815F-C07BF373C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86" y="6153758"/>
            <a:ext cx="1378121" cy="30728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E353E3-580D-4A38-8739-AB7B66FFA3F3}"/>
              </a:ext>
            </a:extLst>
          </p:cNvPr>
          <p:cNvCxnSpPr>
            <a:cxnSpLocks/>
          </p:cNvCxnSpPr>
          <p:nvPr/>
        </p:nvCxnSpPr>
        <p:spPr>
          <a:xfrm flipV="1">
            <a:off x="8022985" y="5010411"/>
            <a:ext cx="1189846" cy="1143347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98836C-0EBC-41B9-995F-A302471C6154}"/>
              </a:ext>
            </a:extLst>
          </p:cNvPr>
          <p:cNvCxnSpPr>
            <a:cxnSpLocks/>
          </p:cNvCxnSpPr>
          <p:nvPr/>
        </p:nvCxnSpPr>
        <p:spPr>
          <a:xfrm>
            <a:off x="8022985" y="6307400"/>
            <a:ext cx="1189846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8C8293-E538-4377-B802-7C88A4F7CA02}"/>
              </a:ext>
            </a:extLst>
          </p:cNvPr>
          <p:cNvCxnSpPr>
            <a:cxnSpLocks/>
          </p:cNvCxnSpPr>
          <p:nvPr/>
        </p:nvCxnSpPr>
        <p:spPr>
          <a:xfrm>
            <a:off x="7972882" y="6432687"/>
            <a:ext cx="1239949" cy="1024387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44BB3-9C0E-4B4D-8649-A8F7C753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437" y="4134815"/>
            <a:ext cx="3970364" cy="373412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954846E1-B68F-4334-9C18-1F3E3B845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626" y="5598885"/>
            <a:ext cx="3962743" cy="388654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92125BC-06C6-4924-B840-6E52D7698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493" y="6803265"/>
            <a:ext cx="3962743" cy="3962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E7B90E-D969-4177-961C-2AE90EC7A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058" y="4890153"/>
            <a:ext cx="3962743" cy="213378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09102CA-EA40-47FB-9609-479666840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493" y="7640627"/>
            <a:ext cx="3962743" cy="39627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C7E7F0A-A8C1-4034-AE05-0A1240000EC2}"/>
              </a:ext>
            </a:extLst>
          </p:cNvPr>
          <p:cNvCxnSpPr>
            <a:stCxn id="19" idx="2"/>
            <a:endCxn id="27" idx="0"/>
          </p:cNvCxnSpPr>
          <p:nvPr/>
        </p:nvCxnSpPr>
        <p:spPr>
          <a:xfrm>
            <a:off x="11394619" y="4508227"/>
            <a:ext cx="3811" cy="38192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E605CE-6F16-45EE-9800-8A9F9EBE1991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11416865" y="7199539"/>
            <a:ext cx="0" cy="4410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6A3411-3227-49C6-810D-53B2C2D451C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3379801" y="4996842"/>
            <a:ext cx="912396" cy="79637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04176C-0DD9-4982-9982-BAF16C3115BF}"/>
              </a:ext>
            </a:extLst>
          </p:cNvPr>
          <p:cNvCxnSpPr>
            <a:cxnSpLocks/>
          </p:cNvCxnSpPr>
          <p:nvPr/>
        </p:nvCxnSpPr>
        <p:spPr>
          <a:xfrm flipV="1">
            <a:off x="13368369" y="6608938"/>
            <a:ext cx="994603" cy="12099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Table&#10;&#10;Description automatically generated">
            <a:extLst>
              <a:ext uri="{FF2B5EF4-FFF2-40B4-BE49-F238E27FC236}">
                <a16:creationId xmlns:a16="http://schemas.microsoft.com/office/drawing/2014/main" id="{DA657B33-E8B4-43E0-A99B-24D6375FC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62972" y="5793212"/>
            <a:ext cx="3688400" cy="8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7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509BC9-8695-47E9-A559-95591B345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76" b="1952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D5B71-EA3D-4941-84BD-7CC3FB7F2F77}"/>
              </a:ext>
            </a:extLst>
          </p:cNvPr>
          <p:cNvSpPr/>
          <p:nvPr/>
        </p:nvSpPr>
        <p:spPr>
          <a:xfrm>
            <a:off x="-39756" y="3709853"/>
            <a:ext cx="9492345" cy="5556068"/>
          </a:xfrm>
          <a:prstGeom prst="rect">
            <a:avLst/>
          </a:prstGeom>
          <a:solidFill>
            <a:schemeClr val="bg1">
              <a:lumMod val="85000"/>
              <a:lumOff val="15000"/>
              <a:alpha val="85000"/>
            </a:schemeClr>
          </a:solidFill>
          <a:ln w="6350">
            <a:gradFill>
              <a:gsLst>
                <a:gs pos="0">
                  <a:schemeClr val="bg2"/>
                </a:gs>
                <a:gs pos="57000">
                  <a:schemeClr val="bg2">
                    <a:lumMod val="25000"/>
                  </a:schemeClr>
                </a:gs>
                <a:gs pos="70000">
                  <a:schemeClr val="accent4"/>
                </a:gs>
                <a:gs pos="100000">
                  <a:schemeClr val="bg2"/>
                </a:gs>
              </a:gsLst>
              <a:lin ang="2700000" scaled="0"/>
            </a:gradFill>
          </a:ln>
          <a:effectLst>
            <a:outerShdw blurRad="165100" dist="38100" dir="18900000" algn="b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DBC34-D1CC-4459-82F5-172C00928CA9}"/>
              </a:ext>
            </a:extLst>
          </p:cNvPr>
          <p:cNvSpPr/>
          <p:nvPr/>
        </p:nvSpPr>
        <p:spPr>
          <a:xfrm>
            <a:off x="886047" y="5593440"/>
            <a:ext cx="8153450" cy="2357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14">
              <a:lnSpc>
                <a:spcPct val="90000"/>
              </a:lnSpc>
              <a:spcAft>
                <a:spcPts val="2000"/>
              </a:spcAft>
              <a:defRPr/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Pre-IVA: $500K annual shrinkage per store </a:t>
            </a:r>
          </a:p>
          <a:p>
            <a:pPr defTabSz="685814">
              <a:lnSpc>
                <a:spcPct val="90000"/>
              </a:lnSpc>
              <a:spcAft>
                <a:spcPts val="2000"/>
              </a:spcAft>
              <a:defRPr/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IVA application powered by NVIDIA T4 GPUs now detects switched tickets and double scans at self-checkouts and notifies employees in real time</a:t>
            </a:r>
          </a:p>
          <a:p>
            <a:pPr defTabSz="685814">
              <a:lnSpc>
                <a:spcPct val="90000"/>
              </a:lnSpc>
              <a:spcAft>
                <a:spcPts val="2000"/>
              </a:spcAft>
              <a:defRPr/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On-site Edge server with two T4 GPUs processes 9,800 images/sec from cameras above checkout stands</a:t>
            </a:r>
          </a:p>
          <a:p>
            <a:pPr defTabSz="685814">
              <a:lnSpc>
                <a:spcPct val="90000"/>
              </a:lnSpc>
              <a:spcAft>
                <a:spcPts val="2000"/>
              </a:spcAft>
              <a:defRPr/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Solution will save millions of dollars across thousands of stores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47EE6-9D10-4430-A65E-D5AEB7396FE9}"/>
              </a:ext>
            </a:extLst>
          </p:cNvPr>
          <p:cNvSpPr/>
          <p:nvPr/>
        </p:nvSpPr>
        <p:spPr>
          <a:xfrm>
            <a:off x="886049" y="4225841"/>
            <a:ext cx="8153448" cy="1077218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>
                <a:latin typeface="Trebuchet MS" panose="020B0603020202020204" pitchFamily="34" charset="0"/>
              </a:rPr>
              <a:t>AI-POWERED LOSS PREVENTION SLASHES SHRINK RATE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D2E52A-64E5-4591-BA4F-5DF8348BB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" y="8455191"/>
            <a:ext cx="1583913" cy="3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indoor&#10;&#10;Description automatically generated">
            <a:extLst>
              <a:ext uri="{FF2B5EF4-FFF2-40B4-BE49-F238E27FC236}">
                <a16:creationId xmlns:a16="http://schemas.microsoft.com/office/drawing/2014/main" id="{18EC4B41-E39F-4C58-BFDE-AE4A02A98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73" r="14762" b="576"/>
          <a:stretch/>
        </p:blipFill>
        <p:spPr>
          <a:xfrm>
            <a:off x="0" y="-1"/>
            <a:ext cx="18288000" cy="102870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D5B71-EA3D-4941-84BD-7CC3FB7F2F77}"/>
              </a:ext>
            </a:extLst>
          </p:cNvPr>
          <p:cNvSpPr/>
          <p:nvPr/>
        </p:nvSpPr>
        <p:spPr>
          <a:xfrm>
            <a:off x="-39757" y="5320937"/>
            <a:ext cx="14988210" cy="4538493"/>
          </a:xfrm>
          <a:prstGeom prst="rect">
            <a:avLst/>
          </a:prstGeom>
          <a:solidFill>
            <a:schemeClr val="bg1">
              <a:lumMod val="85000"/>
              <a:lumOff val="15000"/>
              <a:alpha val="85000"/>
            </a:schemeClr>
          </a:solidFill>
          <a:ln w="6350">
            <a:gradFill>
              <a:gsLst>
                <a:gs pos="0">
                  <a:schemeClr val="bg2"/>
                </a:gs>
                <a:gs pos="57000">
                  <a:schemeClr val="bg2">
                    <a:lumMod val="25000"/>
                  </a:schemeClr>
                </a:gs>
                <a:gs pos="70000">
                  <a:schemeClr val="accent4"/>
                </a:gs>
                <a:gs pos="100000">
                  <a:schemeClr val="bg2"/>
                </a:gs>
              </a:gsLst>
              <a:lin ang="2700000" scaled="0"/>
            </a:gradFill>
          </a:ln>
          <a:effectLst>
            <a:outerShdw blurRad="165100" dist="38100" dir="18900000" algn="b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DBC34-D1CC-4459-82F5-172C00928CA9}"/>
              </a:ext>
            </a:extLst>
          </p:cNvPr>
          <p:cNvSpPr/>
          <p:nvPr/>
        </p:nvSpPr>
        <p:spPr>
          <a:xfrm>
            <a:off x="886048" y="6676959"/>
            <a:ext cx="14876468" cy="1877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14">
              <a:lnSpc>
                <a:spcPct val="90000"/>
              </a:lnSpc>
              <a:spcAft>
                <a:spcPts val="2000"/>
              </a:spcAft>
              <a:defRPr/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French supermarket giant Carrefour is an early adopter of technology that sets it apart and boosts sales</a:t>
            </a:r>
          </a:p>
          <a:p>
            <a:pPr defTabSz="685814">
              <a:lnSpc>
                <a:spcPct val="90000"/>
              </a:lnSpc>
              <a:spcAft>
                <a:spcPts val="2000"/>
              </a:spcAft>
              <a:defRPr/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Deployed checkout-free experiences at its grocery stores based on Nano Stores from </a:t>
            </a:r>
            <a:r>
              <a:rPr lang="en-US" err="1">
                <a:solidFill>
                  <a:schemeClr val="accent5"/>
                </a:solidFill>
                <a:latin typeface="Trebuchet MS" panose="020B0603020202020204" pitchFamily="34" charset="0"/>
              </a:rPr>
              <a:t>AiFi</a:t>
            </a:r>
            <a:endParaRPr lang="en-US">
              <a:solidFill>
                <a:schemeClr val="accent5"/>
              </a:solidFill>
              <a:latin typeface="Trebuchet MS" panose="020B0603020202020204" pitchFamily="34" charset="0"/>
            </a:endParaRPr>
          </a:p>
          <a:p>
            <a:pPr defTabSz="685814">
              <a:lnSpc>
                <a:spcPct val="90000"/>
              </a:lnSpc>
              <a:spcAft>
                <a:spcPts val="2000"/>
              </a:spcAft>
              <a:defRPr/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Carrefour can test promotions and new products in real time with </a:t>
            </a:r>
            <a:r>
              <a:rPr lang="en-US" err="1">
                <a:solidFill>
                  <a:schemeClr val="accent5"/>
                </a:solidFill>
                <a:latin typeface="Trebuchet MS" panose="020B0603020202020204" pitchFamily="34" charset="0"/>
              </a:rPr>
              <a:t>AiFi’s</a:t>
            </a: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 analytics on sales, inventory, and customer behavior</a:t>
            </a:r>
          </a:p>
          <a:p>
            <a:pPr defTabSz="685814">
              <a:lnSpc>
                <a:spcPct val="90000"/>
              </a:lnSpc>
              <a:spcAft>
                <a:spcPts val="2000"/>
              </a:spcAft>
              <a:defRPr/>
            </a:pPr>
            <a:r>
              <a:rPr lang="en-US">
                <a:solidFill>
                  <a:schemeClr val="accent5"/>
                </a:solidFill>
                <a:latin typeface="Trebuchet MS" panose="020B0603020202020204" pitchFamily="34" charset="0"/>
              </a:rPr>
              <a:t>Customers enjoy a frictionless experience with the benefits of in-store and online shopping in 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47EE6-9D10-4430-A65E-D5AEB7396FE9}"/>
              </a:ext>
            </a:extLst>
          </p:cNvPr>
          <p:cNvSpPr/>
          <p:nvPr/>
        </p:nvSpPr>
        <p:spPr>
          <a:xfrm>
            <a:off x="886048" y="5801802"/>
            <a:ext cx="14876467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>
                <a:latin typeface="Trebuchet MS" panose="020B0603020202020204" pitchFamily="34" charset="0"/>
              </a:rPr>
              <a:t>AUTONOMOUS SHOPPING BY FRANCE’S LARGEST SUPERMARKET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525595-3740-4C67-9A39-EA6D7EC18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" y="9049249"/>
            <a:ext cx="1583913" cy="341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6965B-3BC1-402F-9161-2186EC1B6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742" y="9089110"/>
            <a:ext cx="1769893" cy="301767"/>
          </a:xfrm>
          <a:prstGeom prst="rect">
            <a:avLst/>
          </a:prstGeom>
        </p:spPr>
      </p:pic>
      <p:pic>
        <p:nvPicPr>
          <p:cNvPr id="16" name="Picture 2" descr="Image result for Aifi logo">
            <a:extLst>
              <a:ext uri="{FF2B5EF4-FFF2-40B4-BE49-F238E27FC236}">
                <a16:creationId xmlns:a16="http://schemas.microsoft.com/office/drawing/2014/main" id="{2F3F308D-A286-4137-A69A-E732EA3D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786" y="9005329"/>
            <a:ext cx="666325" cy="41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9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Logo treatment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9197AB68-4C76-4496-983B-18BA88A63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On White Backgrounds, Logos are Full Color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/>
              <a:t> Alphabetized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867F52-7FE7-41C7-8797-4CEC7A8C5771}"/>
              </a:ext>
            </a:extLst>
          </p:cNvPr>
          <p:cNvGrpSpPr/>
          <p:nvPr/>
        </p:nvGrpSpPr>
        <p:grpSpPr>
          <a:xfrm>
            <a:off x="3399929" y="3870539"/>
            <a:ext cx="1498643" cy="813875"/>
            <a:chOff x="2039957" y="2560863"/>
            <a:chExt cx="899186" cy="48832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D07003-107A-4F87-A38D-3BBBE239E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080" t="31614" r="10805" b="31048"/>
            <a:stretch/>
          </p:blipFill>
          <p:spPr>
            <a:xfrm>
              <a:off x="2039957" y="2885122"/>
              <a:ext cx="899186" cy="1640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6D8D5EC-EF91-499B-AAD2-0D8B7D89E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91" t="23323" r="68919" b="25522"/>
            <a:stretch/>
          </p:blipFill>
          <p:spPr>
            <a:xfrm>
              <a:off x="2234525" y="2560863"/>
              <a:ext cx="505348" cy="336917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BA3B52E2-3BED-47BA-BBB2-45B47ACC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608" y="4336678"/>
            <a:ext cx="2159947" cy="41229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8133201-E995-4568-9CC4-D00127FB7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5071" y="3961623"/>
            <a:ext cx="1316182" cy="6971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659B111-F66C-446B-86E7-92DF95E8D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379" y="6251543"/>
            <a:ext cx="1859143" cy="217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9778924-0953-4618-9122-220C3A692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961" y="6183664"/>
            <a:ext cx="1810005" cy="3013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20A8B1F-835E-434D-A488-6A14C75074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1404" y="5460755"/>
            <a:ext cx="1415202" cy="108888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3132A59-EA6D-4436-8F99-882F1BB7D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5043" y="5874233"/>
            <a:ext cx="1523065" cy="6356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A4C7664-467B-44F6-B017-B29187F7B3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6106" y="7764289"/>
            <a:ext cx="1019298" cy="44388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6D437B2-812C-4A78-A85F-8CE814A179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2947" y="7898761"/>
            <a:ext cx="1387197" cy="2913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DA5CE8C-3675-41DA-AA5A-5B3A000987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7689" y="7626129"/>
            <a:ext cx="1916348" cy="59406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EDE75F6-1F1D-468D-9ADF-A61CB5F2FA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582" y="7966439"/>
            <a:ext cx="1639003" cy="23273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BD87D65-13E1-47AE-BC46-6CDE5D1CDA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1783" y="4359813"/>
            <a:ext cx="938225" cy="56152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38023AB-FFEF-44CE-861D-CCB10EE4B6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28129" y="7180877"/>
            <a:ext cx="1678408" cy="10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 with IMAGES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27135FC-D21D-405C-B4A4-D24CF53B5AF7}"/>
              </a:ext>
            </a:extLst>
          </p:cNvPr>
          <p:cNvSpPr/>
          <p:nvPr/>
        </p:nvSpPr>
        <p:spPr>
          <a:xfrm>
            <a:off x="864225" y="9636195"/>
            <a:ext cx="1659319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ctr" defTabSz="762015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Source: Source information is 14 </a:t>
            </a:r>
            <a:r>
              <a:rPr lang="en-US" sz="1400" i="1" kern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E29F3A-1B3C-4431-9E08-4D068A947491}"/>
              </a:ext>
            </a:extLst>
          </p:cNvPr>
          <p:cNvCxnSpPr/>
          <p:nvPr/>
        </p:nvCxnSpPr>
        <p:spPr>
          <a:xfrm>
            <a:off x="4018645" y="4139868"/>
            <a:ext cx="0" cy="3810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3BECCF3-58C8-46C8-A854-92075ED92C6C}"/>
              </a:ext>
            </a:extLst>
          </p:cNvPr>
          <p:cNvSpPr txBox="1"/>
          <p:nvPr/>
        </p:nvSpPr>
        <p:spPr>
          <a:xfrm>
            <a:off x="3652162" y="8317565"/>
            <a:ext cx="748923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22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55CA0C-6DCA-496C-88B2-5F4811083382}"/>
              </a:ext>
            </a:extLst>
          </p:cNvPr>
          <p:cNvCxnSpPr/>
          <p:nvPr/>
        </p:nvCxnSpPr>
        <p:spPr>
          <a:xfrm>
            <a:off x="7425052" y="4139868"/>
            <a:ext cx="0" cy="3810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5F045-77CB-4068-B299-B69E8AFEA3BB}"/>
              </a:ext>
            </a:extLst>
          </p:cNvPr>
          <p:cNvSpPr txBox="1"/>
          <p:nvPr/>
        </p:nvSpPr>
        <p:spPr>
          <a:xfrm>
            <a:off x="7058724" y="8317565"/>
            <a:ext cx="748923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22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384A73-B0AE-4FD7-AB35-ACF4A2D708EE}"/>
              </a:ext>
            </a:extLst>
          </p:cNvPr>
          <p:cNvSpPr txBox="1"/>
          <p:nvPr/>
        </p:nvSpPr>
        <p:spPr>
          <a:xfrm>
            <a:off x="10483722" y="8317565"/>
            <a:ext cx="748923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22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559236-E450-498E-AA76-1A3AE04C63AC}"/>
              </a:ext>
            </a:extLst>
          </p:cNvPr>
          <p:cNvCxnSpPr>
            <a:cxnSpLocks/>
          </p:cNvCxnSpPr>
          <p:nvPr/>
        </p:nvCxnSpPr>
        <p:spPr>
          <a:xfrm>
            <a:off x="10835377" y="4139868"/>
            <a:ext cx="0" cy="3810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149C96F-174F-4A69-9671-D11A86ADFA7B}"/>
              </a:ext>
            </a:extLst>
          </p:cNvPr>
          <p:cNvSpPr txBox="1"/>
          <p:nvPr/>
        </p:nvSpPr>
        <p:spPr>
          <a:xfrm>
            <a:off x="13886914" y="8317565"/>
            <a:ext cx="748923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22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0986C7-1CCF-4619-9091-9CDF4D17250B}"/>
              </a:ext>
            </a:extLst>
          </p:cNvPr>
          <p:cNvCxnSpPr/>
          <p:nvPr/>
        </p:nvCxnSpPr>
        <p:spPr>
          <a:xfrm>
            <a:off x="14251937" y="4139868"/>
            <a:ext cx="0" cy="3810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F8CEB50-D6ED-45F1-8E3F-C56B695A9C6A}"/>
              </a:ext>
            </a:extLst>
          </p:cNvPr>
          <p:cNvSpPr/>
          <p:nvPr/>
        </p:nvSpPr>
        <p:spPr>
          <a:xfrm>
            <a:off x="3959173" y="8108790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94D2DC0-7618-478C-B863-5572364A0E77}"/>
              </a:ext>
            </a:extLst>
          </p:cNvPr>
          <p:cNvSpPr/>
          <p:nvPr/>
        </p:nvSpPr>
        <p:spPr>
          <a:xfrm>
            <a:off x="7373280" y="8108790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8EBEA75-7DCF-4553-A426-537143B1B53B}"/>
              </a:ext>
            </a:extLst>
          </p:cNvPr>
          <p:cNvSpPr/>
          <p:nvPr/>
        </p:nvSpPr>
        <p:spPr>
          <a:xfrm>
            <a:off x="10778408" y="8108790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6F09B40-14C2-47BF-A541-36E52A171D54}"/>
              </a:ext>
            </a:extLst>
          </p:cNvPr>
          <p:cNvSpPr/>
          <p:nvPr/>
        </p:nvSpPr>
        <p:spPr>
          <a:xfrm>
            <a:off x="14193348" y="8108790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4BA4EF7-13A6-4F81-96A4-F55BA4B404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09" r="25115"/>
          <a:stretch/>
        </p:blipFill>
        <p:spPr>
          <a:xfrm>
            <a:off x="5966938" y="2970913"/>
            <a:ext cx="2911435" cy="2911440"/>
          </a:xfrm>
          <a:prstGeom prst="rect">
            <a:avLst/>
          </a:prstGeom>
          <a:ln w="12700">
            <a:solidFill>
              <a:schemeClr val="accent5"/>
            </a:solidFill>
          </a:ln>
          <a:effectLst/>
        </p:spPr>
      </p:pic>
      <p:pic>
        <p:nvPicPr>
          <p:cNvPr id="70" name="Picture 69" descr="A picture containing indoor&#10;&#10;Description automatically generated">
            <a:extLst>
              <a:ext uri="{FF2B5EF4-FFF2-40B4-BE49-F238E27FC236}">
                <a16:creationId xmlns:a16="http://schemas.microsoft.com/office/drawing/2014/main" id="{95579377-183F-470B-B15B-6DD586DCAA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08" t="8187" r="37875" b="837"/>
          <a:stretch/>
        </p:blipFill>
        <p:spPr>
          <a:xfrm>
            <a:off x="9382050" y="3626328"/>
            <a:ext cx="2911433" cy="2911440"/>
          </a:xfrm>
          <a:prstGeom prst="rect">
            <a:avLst/>
          </a:prstGeom>
          <a:ln w="12700">
            <a:solidFill>
              <a:schemeClr val="accent5"/>
            </a:solidFill>
          </a:ln>
          <a:effectLst/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FC44D16-D234-4B00-9F60-FF59AAFA23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3" t="11213" r="22051" b="11213"/>
          <a:stretch/>
        </p:blipFill>
        <p:spPr>
          <a:xfrm>
            <a:off x="12802974" y="2429478"/>
            <a:ext cx="2911433" cy="2911440"/>
          </a:xfrm>
          <a:prstGeom prst="rect">
            <a:avLst/>
          </a:prstGeom>
          <a:ln w="12700">
            <a:solidFill>
              <a:schemeClr val="accent5"/>
            </a:solidFill>
          </a:ln>
          <a:effectLst/>
        </p:spPr>
      </p:pic>
      <p:pic>
        <p:nvPicPr>
          <p:cNvPr id="72" name="Picture 2" descr="Image result for dgx-2">
            <a:extLst>
              <a:ext uri="{FF2B5EF4-FFF2-40B4-BE49-F238E27FC236}">
                <a16:creationId xmlns:a16="http://schemas.microsoft.com/office/drawing/2014/main" id="{D8A95742-D2AA-49D0-8A77-410331689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99" r="23367"/>
          <a:stretch/>
        </p:blipFill>
        <p:spPr bwMode="auto">
          <a:xfrm>
            <a:off x="2568234" y="3804882"/>
            <a:ext cx="2911435" cy="2911440"/>
          </a:xfrm>
          <a:prstGeom prst="rect">
            <a:avLst/>
          </a:prstGeom>
          <a:ln w="12700">
            <a:solidFill>
              <a:schemeClr val="accent5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3793DFF-6361-4803-BDA4-F93FCCEC8D1A}"/>
              </a:ext>
            </a:extLst>
          </p:cNvPr>
          <p:cNvCxnSpPr/>
          <p:nvPr/>
        </p:nvCxnSpPr>
        <p:spPr>
          <a:xfrm>
            <a:off x="2020188" y="8169750"/>
            <a:ext cx="14247628" cy="0"/>
          </a:xfrm>
          <a:prstGeom prst="line">
            <a:avLst/>
          </a:prstGeom>
          <a:ln w="12700">
            <a:gradFill>
              <a:gsLst>
                <a:gs pos="0">
                  <a:schemeClr val="accent5">
                    <a:alpha val="0"/>
                  </a:schemeClr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7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B02AD7-E8D4-4167-8137-50174FEF27A5}"/>
              </a:ext>
            </a:extLst>
          </p:cNvPr>
          <p:cNvSpPr/>
          <p:nvPr/>
        </p:nvSpPr>
        <p:spPr>
          <a:xfrm>
            <a:off x="0" y="9049491"/>
            <a:ext cx="18288000" cy="93330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  <a:alpha val="0"/>
                </a:schemeClr>
              </a:gs>
              <a:gs pos="50000">
                <a:schemeClr val="accent4"/>
              </a:gs>
              <a:gs pos="100000">
                <a:schemeClr val="accent4">
                  <a:lumMod val="7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800">
                <a:latin typeface="Trebuchet MS" panose="020B0603020202020204" pitchFamily="34" charset="0"/>
              </a:rPr>
              <a:t>VIDEO / DEMO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C46C34-9044-484B-AA56-249BEFDFE0DE}"/>
              </a:ext>
            </a:extLst>
          </p:cNvPr>
          <p:cNvSpPr/>
          <p:nvPr/>
        </p:nvSpPr>
        <p:spPr>
          <a:xfrm>
            <a:off x="1415051" y="11815"/>
            <a:ext cx="15457902" cy="8695070"/>
          </a:xfrm>
          <a:prstGeom prst="rect">
            <a:avLst/>
          </a:prstGeom>
          <a:solidFill>
            <a:schemeClr val="tx1">
              <a:lumMod val="85000"/>
            </a:schemeClr>
          </a:solidFill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ABACF-3570-4556-AC80-2579E71ADAD2}"/>
              </a:ext>
            </a:extLst>
          </p:cNvPr>
          <p:cNvGrpSpPr/>
          <p:nvPr/>
        </p:nvGrpSpPr>
        <p:grpSpPr>
          <a:xfrm>
            <a:off x="4066736" y="2758820"/>
            <a:ext cx="10154532" cy="3583388"/>
            <a:chOff x="2440041" y="2008080"/>
            <a:chExt cx="6092719" cy="21500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80E2E9-5395-434E-965F-1935A9701195}"/>
                </a:ext>
              </a:extLst>
            </p:cNvPr>
            <p:cNvSpPr txBox="1"/>
            <p:nvPr/>
          </p:nvSpPr>
          <p:spPr>
            <a:xfrm>
              <a:off x="2440041" y="2008080"/>
              <a:ext cx="6092719" cy="78667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solidFill>
                    <a:schemeClr val="accent5"/>
                  </a:solidFill>
                  <a:latin typeface="Trebuchet MS" panose="020B0603020202020204" pitchFamily="34" charset="0"/>
                </a:rPr>
                <a:t>Inserting video: Insert/Video/Video from File.</a:t>
              </a:r>
            </a:p>
            <a:p>
              <a:pPr algn="ctr">
                <a:lnSpc>
                  <a:spcPct val="90000"/>
                </a:lnSpc>
              </a:pPr>
              <a:r>
                <a:rPr lang="en-US" sz="2200">
                  <a:solidFill>
                    <a:schemeClr val="accent5"/>
                  </a:solidFill>
                  <a:latin typeface="Trebuchet MS" panose="020B0603020202020204" pitchFamily="34" charset="0"/>
                </a:rPr>
                <a:t>Insert video by browsing your directory and selecting OK. </a:t>
              </a:r>
            </a:p>
            <a:p>
              <a:pPr algn="ctr">
                <a:lnSpc>
                  <a:spcPct val="90000"/>
                </a:lnSpc>
              </a:pPr>
              <a:endParaRPr lang="en-US" sz="2200">
                <a:solidFill>
                  <a:schemeClr val="accent5"/>
                </a:solidFill>
                <a:latin typeface="Trebuchet MS" panose="020B060302020202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2200">
                  <a:solidFill>
                    <a:schemeClr val="accent5"/>
                  </a:solidFill>
                  <a:latin typeface="Trebuchet MS" panose="020B0603020202020204" pitchFamily="34" charset="0"/>
                </a:rPr>
                <a:t>File types that works best in PowerPoint are mp4 or </a:t>
              </a:r>
              <a:r>
                <a:rPr lang="en-US" sz="2200" err="1">
                  <a:solidFill>
                    <a:schemeClr val="accent5"/>
                  </a:solidFill>
                  <a:latin typeface="Trebuchet MS" panose="020B0603020202020204" pitchFamily="34" charset="0"/>
                </a:rPr>
                <a:t>wmv</a:t>
              </a:r>
              <a:endParaRPr lang="en-US" sz="2200">
                <a:solidFill>
                  <a:schemeClr val="accent5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9280160-8736-428F-8359-EBE76FCCC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635" y="3326582"/>
              <a:ext cx="831531" cy="83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85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 with TEXT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27135FC-D21D-405C-B4A4-D24CF53B5AF7}"/>
              </a:ext>
            </a:extLst>
          </p:cNvPr>
          <p:cNvSpPr/>
          <p:nvPr/>
        </p:nvSpPr>
        <p:spPr>
          <a:xfrm>
            <a:off x="864225" y="9636195"/>
            <a:ext cx="1659319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ctr" defTabSz="762015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Source: Source information is 14 </a:t>
            </a:r>
            <a:r>
              <a:rPr lang="en-US" sz="1400" i="1" kern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1400" i="1" kern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56938-E7C4-4D19-8CC0-0648ABC4D013}"/>
              </a:ext>
            </a:extLst>
          </p:cNvPr>
          <p:cNvSpPr txBox="1"/>
          <p:nvPr/>
        </p:nvSpPr>
        <p:spPr>
          <a:xfrm>
            <a:off x="3652164" y="6143796"/>
            <a:ext cx="748923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22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40D822-A383-4B08-BC77-953D05D2A786}"/>
              </a:ext>
            </a:extLst>
          </p:cNvPr>
          <p:cNvSpPr txBox="1"/>
          <p:nvPr/>
        </p:nvSpPr>
        <p:spPr>
          <a:xfrm>
            <a:off x="7058725" y="6143796"/>
            <a:ext cx="748923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22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B783A7-4D00-48F2-88C9-BC9D731ABBCB}"/>
              </a:ext>
            </a:extLst>
          </p:cNvPr>
          <p:cNvSpPr txBox="1"/>
          <p:nvPr/>
        </p:nvSpPr>
        <p:spPr>
          <a:xfrm>
            <a:off x="10483724" y="6143796"/>
            <a:ext cx="748923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22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6436D9-DEC1-4F5A-B57F-62448AB66486}"/>
              </a:ext>
            </a:extLst>
          </p:cNvPr>
          <p:cNvSpPr txBox="1"/>
          <p:nvPr/>
        </p:nvSpPr>
        <p:spPr>
          <a:xfrm>
            <a:off x="13886915" y="6143796"/>
            <a:ext cx="748923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22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1FAFE9-40F5-42D8-8E35-C57C01793227}"/>
              </a:ext>
            </a:extLst>
          </p:cNvPr>
          <p:cNvCxnSpPr/>
          <p:nvPr/>
        </p:nvCxnSpPr>
        <p:spPr>
          <a:xfrm>
            <a:off x="4015728" y="4230058"/>
            <a:ext cx="0" cy="1546040"/>
          </a:xfrm>
          <a:prstGeom prst="straightConnector1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DC6281-5959-4034-925E-BF64B414E11E}"/>
              </a:ext>
            </a:extLst>
          </p:cNvPr>
          <p:cNvCxnSpPr/>
          <p:nvPr/>
        </p:nvCxnSpPr>
        <p:spPr>
          <a:xfrm>
            <a:off x="7435502" y="4230058"/>
            <a:ext cx="0" cy="1546040"/>
          </a:xfrm>
          <a:prstGeom prst="straightConnector1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004C87-4ED9-430C-B480-3609824276D7}"/>
              </a:ext>
            </a:extLst>
          </p:cNvPr>
          <p:cNvCxnSpPr>
            <a:cxnSpLocks/>
          </p:cNvCxnSpPr>
          <p:nvPr/>
        </p:nvCxnSpPr>
        <p:spPr>
          <a:xfrm>
            <a:off x="10837768" y="4230058"/>
            <a:ext cx="0" cy="1546040"/>
          </a:xfrm>
          <a:prstGeom prst="straightConnector1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33482E-3E33-4DEC-9A57-A92B36AD9252}"/>
              </a:ext>
            </a:extLst>
          </p:cNvPr>
          <p:cNvCxnSpPr/>
          <p:nvPr/>
        </p:nvCxnSpPr>
        <p:spPr>
          <a:xfrm>
            <a:off x="14251777" y="4230058"/>
            <a:ext cx="0" cy="1546040"/>
          </a:xfrm>
          <a:prstGeom prst="straightConnector1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EAC9157-E415-4B55-AFE6-BF768BCBEA36}"/>
              </a:ext>
            </a:extLst>
          </p:cNvPr>
          <p:cNvSpPr/>
          <p:nvPr/>
        </p:nvSpPr>
        <p:spPr>
          <a:xfrm>
            <a:off x="3959175" y="5944312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25CDA2-B941-4CF2-BD03-CD737B285488}"/>
              </a:ext>
            </a:extLst>
          </p:cNvPr>
          <p:cNvSpPr/>
          <p:nvPr/>
        </p:nvSpPr>
        <p:spPr>
          <a:xfrm>
            <a:off x="7373282" y="5944312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50AED6-513C-41F1-B4C8-1510B0CFB3DA}"/>
              </a:ext>
            </a:extLst>
          </p:cNvPr>
          <p:cNvSpPr/>
          <p:nvPr/>
        </p:nvSpPr>
        <p:spPr>
          <a:xfrm>
            <a:off x="10778410" y="5944312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F59423F-D839-4C0C-89C4-A97E2B6F4094}"/>
              </a:ext>
            </a:extLst>
          </p:cNvPr>
          <p:cNvSpPr/>
          <p:nvPr/>
        </p:nvSpPr>
        <p:spPr>
          <a:xfrm>
            <a:off x="14193350" y="5944312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BF0E8-5599-4000-AFEC-84C688D7E38D}"/>
              </a:ext>
            </a:extLst>
          </p:cNvPr>
          <p:cNvSpPr txBox="1"/>
          <p:nvPr/>
        </p:nvSpPr>
        <p:spPr>
          <a:xfrm>
            <a:off x="5483324" y="5439325"/>
            <a:ext cx="748923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22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5492BF-BAE0-4409-A1A3-842C49BE269C}"/>
              </a:ext>
            </a:extLst>
          </p:cNvPr>
          <p:cNvSpPr txBox="1"/>
          <p:nvPr/>
        </p:nvSpPr>
        <p:spPr>
          <a:xfrm>
            <a:off x="8889885" y="5439325"/>
            <a:ext cx="748923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22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FF9438-01AC-46D2-BD28-5A880FD956B4}"/>
              </a:ext>
            </a:extLst>
          </p:cNvPr>
          <p:cNvSpPr txBox="1"/>
          <p:nvPr/>
        </p:nvSpPr>
        <p:spPr>
          <a:xfrm>
            <a:off x="12314884" y="5439325"/>
            <a:ext cx="748923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220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7D5023-FDE6-4618-9C05-75BDD59FD1C4}"/>
              </a:ext>
            </a:extLst>
          </p:cNvPr>
          <p:cNvCxnSpPr/>
          <p:nvPr/>
        </p:nvCxnSpPr>
        <p:spPr>
          <a:xfrm flipV="1">
            <a:off x="5839782" y="6234445"/>
            <a:ext cx="0" cy="1539240"/>
          </a:xfrm>
          <a:prstGeom prst="straightConnector1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4916DD-963C-41C8-98B3-237DA7110741}"/>
              </a:ext>
            </a:extLst>
          </p:cNvPr>
          <p:cNvCxnSpPr/>
          <p:nvPr/>
        </p:nvCxnSpPr>
        <p:spPr>
          <a:xfrm flipV="1">
            <a:off x="9256213" y="6234445"/>
            <a:ext cx="0" cy="1539240"/>
          </a:xfrm>
          <a:prstGeom prst="straightConnector1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1CDAE24-A4D8-4AB8-8B87-59CE3969C092}"/>
              </a:ext>
            </a:extLst>
          </p:cNvPr>
          <p:cNvCxnSpPr>
            <a:cxnSpLocks/>
          </p:cNvCxnSpPr>
          <p:nvPr/>
        </p:nvCxnSpPr>
        <p:spPr>
          <a:xfrm flipV="1">
            <a:off x="12664103" y="6234445"/>
            <a:ext cx="0" cy="1539240"/>
          </a:xfrm>
          <a:prstGeom prst="straightConnector1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ADF9D7D-6990-4D46-8810-E23DCF0717F4}"/>
              </a:ext>
            </a:extLst>
          </p:cNvPr>
          <p:cNvSpPr/>
          <p:nvPr/>
        </p:nvSpPr>
        <p:spPr>
          <a:xfrm flipV="1">
            <a:off x="5790335" y="5944312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24FDC23-368F-4FB7-8482-95F534C22F84}"/>
              </a:ext>
            </a:extLst>
          </p:cNvPr>
          <p:cNvSpPr/>
          <p:nvPr/>
        </p:nvSpPr>
        <p:spPr>
          <a:xfrm flipV="1">
            <a:off x="9204442" y="5944312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E6121E5-E98C-4573-8130-0D9B084BA563}"/>
              </a:ext>
            </a:extLst>
          </p:cNvPr>
          <p:cNvSpPr/>
          <p:nvPr/>
        </p:nvSpPr>
        <p:spPr>
          <a:xfrm flipV="1">
            <a:off x="12609570" y="5944312"/>
            <a:ext cx="121920" cy="1219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C08C71-F642-4B17-A7B2-7600D1D40BFC}"/>
              </a:ext>
            </a:extLst>
          </p:cNvPr>
          <p:cNvSpPr/>
          <p:nvPr/>
        </p:nvSpPr>
        <p:spPr>
          <a:xfrm>
            <a:off x="2549003" y="2693307"/>
            <a:ext cx="2948418" cy="1536752"/>
          </a:xfrm>
          <a:prstGeom prst="rect">
            <a:avLst/>
          </a:prstGeom>
          <a:solidFill>
            <a:schemeClr val="bg1">
              <a:alpha val="47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2200">
                <a:latin typeface="Trebuchet MS" panose="020B0603020202020204" pitchFamily="34" charset="0"/>
              </a:rPr>
              <a:t>Text goes in here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65FF108-97F3-4FD6-B8B9-D687A5246089}"/>
              </a:ext>
            </a:extLst>
          </p:cNvPr>
          <p:cNvSpPr/>
          <p:nvPr/>
        </p:nvSpPr>
        <p:spPr>
          <a:xfrm>
            <a:off x="5961293" y="2693307"/>
            <a:ext cx="2948418" cy="1536752"/>
          </a:xfrm>
          <a:prstGeom prst="rect">
            <a:avLst/>
          </a:prstGeom>
          <a:solidFill>
            <a:schemeClr val="bg1">
              <a:alpha val="47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2200">
                <a:latin typeface="Trebuchet MS" panose="020B0603020202020204" pitchFamily="34" charset="0"/>
              </a:rPr>
              <a:t>Text goes in here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5FA601-9916-4953-9569-6AE82FFD02F5}"/>
              </a:ext>
            </a:extLst>
          </p:cNvPr>
          <p:cNvSpPr/>
          <p:nvPr/>
        </p:nvSpPr>
        <p:spPr>
          <a:xfrm>
            <a:off x="9365174" y="2693307"/>
            <a:ext cx="2948418" cy="1536752"/>
          </a:xfrm>
          <a:prstGeom prst="rect">
            <a:avLst/>
          </a:prstGeom>
          <a:solidFill>
            <a:schemeClr val="bg1">
              <a:alpha val="47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2200">
                <a:latin typeface="Trebuchet MS" panose="020B0603020202020204" pitchFamily="34" charset="0"/>
              </a:rPr>
              <a:t>Text goes in here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A1C399-00E3-4803-A0CA-9FAA43D8C0A9}"/>
              </a:ext>
            </a:extLst>
          </p:cNvPr>
          <p:cNvSpPr/>
          <p:nvPr/>
        </p:nvSpPr>
        <p:spPr>
          <a:xfrm>
            <a:off x="12771953" y="2693307"/>
            <a:ext cx="2948418" cy="1536752"/>
          </a:xfrm>
          <a:prstGeom prst="rect">
            <a:avLst/>
          </a:prstGeom>
          <a:solidFill>
            <a:schemeClr val="bg1">
              <a:alpha val="47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2200">
                <a:latin typeface="Trebuchet MS" panose="020B0603020202020204" pitchFamily="34" charset="0"/>
              </a:rPr>
              <a:t>Text goes in 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4DBF22B-1549-43AE-BE45-22BFB49789CD}"/>
              </a:ext>
            </a:extLst>
          </p:cNvPr>
          <p:cNvSpPr/>
          <p:nvPr/>
        </p:nvSpPr>
        <p:spPr>
          <a:xfrm>
            <a:off x="4362318" y="7773719"/>
            <a:ext cx="2948418" cy="1536752"/>
          </a:xfrm>
          <a:prstGeom prst="rect">
            <a:avLst/>
          </a:prstGeom>
          <a:solidFill>
            <a:schemeClr val="bg1">
              <a:alpha val="47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2200">
                <a:latin typeface="Trebuchet MS" panose="020B0603020202020204" pitchFamily="34" charset="0"/>
              </a:rPr>
              <a:t>Text goes in here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4D3ED0-3F93-4247-88EE-D5A78372A3E6}"/>
              </a:ext>
            </a:extLst>
          </p:cNvPr>
          <p:cNvSpPr/>
          <p:nvPr/>
        </p:nvSpPr>
        <p:spPr>
          <a:xfrm>
            <a:off x="7771266" y="7773719"/>
            <a:ext cx="2948418" cy="1536752"/>
          </a:xfrm>
          <a:prstGeom prst="rect">
            <a:avLst/>
          </a:prstGeom>
          <a:solidFill>
            <a:schemeClr val="bg1">
              <a:alpha val="47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2200">
                <a:latin typeface="Trebuchet MS" panose="020B0603020202020204" pitchFamily="34" charset="0"/>
              </a:rPr>
              <a:t>Text goes in here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2908A9-4D33-4514-BD75-1377501648CD}"/>
              </a:ext>
            </a:extLst>
          </p:cNvPr>
          <p:cNvSpPr/>
          <p:nvPr/>
        </p:nvSpPr>
        <p:spPr>
          <a:xfrm>
            <a:off x="11180771" y="7773719"/>
            <a:ext cx="2948418" cy="1536752"/>
          </a:xfrm>
          <a:prstGeom prst="rect">
            <a:avLst/>
          </a:prstGeom>
          <a:solidFill>
            <a:schemeClr val="bg1">
              <a:alpha val="47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2200">
                <a:latin typeface="Trebuchet MS" panose="020B0603020202020204" pitchFamily="34" charset="0"/>
              </a:rPr>
              <a:t>Text goes in here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3923FEA-F534-498F-8EA5-4BC7AAF056A1}"/>
              </a:ext>
            </a:extLst>
          </p:cNvPr>
          <p:cNvCxnSpPr/>
          <p:nvPr/>
        </p:nvCxnSpPr>
        <p:spPr>
          <a:xfrm>
            <a:off x="2020188" y="6005272"/>
            <a:ext cx="14247628" cy="0"/>
          </a:xfrm>
          <a:prstGeom prst="line">
            <a:avLst/>
          </a:prstGeom>
          <a:ln w="12700">
            <a:gradFill>
              <a:gsLst>
                <a:gs pos="0">
                  <a:schemeClr val="accent5">
                    <a:alpha val="0"/>
                  </a:schemeClr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8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World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D6F2-7484-44E3-B052-EDABFD69B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Adjust Locations to Areas Desired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2C24E92-A1FE-4600-B02C-7A516C3ABD5A}"/>
              </a:ext>
            </a:extLst>
          </p:cNvPr>
          <p:cNvSpPr>
            <a:spLocks noEditPoints="1"/>
          </p:cNvSpPr>
          <p:nvPr/>
        </p:nvSpPr>
        <p:spPr bwMode="auto">
          <a:xfrm>
            <a:off x="1980972" y="3084107"/>
            <a:ext cx="14326057" cy="6944357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4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7 w 3505"/>
              <a:gd name="T29" fmla="*/ 481 h 1699"/>
              <a:gd name="T30" fmla="*/ 1053 w 3505"/>
              <a:gd name="T31" fmla="*/ 1663 h 1699"/>
              <a:gd name="T32" fmla="*/ 1558 w 3505"/>
              <a:gd name="T33" fmla="*/ 359 h 1699"/>
              <a:gd name="T34" fmla="*/ 1510 w 3505"/>
              <a:gd name="T35" fmla="*/ 171 h 1699"/>
              <a:gd name="T36" fmla="*/ 1201 w 3505"/>
              <a:gd name="T37" fmla="*/ 252 h 1699"/>
              <a:gd name="T38" fmla="*/ 1103 w 3505"/>
              <a:gd name="T39" fmla="*/ 568 h 1699"/>
              <a:gd name="T40" fmla="*/ 967 w 3505"/>
              <a:gd name="T41" fmla="*/ 902 h 1699"/>
              <a:gd name="T42" fmla="*/ 1679 w 3505"/>
              <a:gd name="T43" fmla="*/ 547 h 1699"/>
              <a:gd name="T44" fmla="*/ 1631 w 3505"/>
              <a:gd name="T45" fmla="*/ 448 h 1699"/>
              <a:gd name="T46" fmla="*/ 1628 w 3505"/>
              <a:gd name="T47" fmla="*/ 490 h 1699"/>
              <a:gd name="T48" fmla="*/ 998 w 3505"/>
              <a:gd name="T49" fmla="*/ 18 h 1699"/>
              <a:gd name="T50" fmla="*/ 1000 w 3505"/>
              <a:gd name="T51" fmla="*/ 363 h 1699"/>
              <a:gd name="T52" fmla="*/ 1843 w 3505"/>
              <a:gd name="T53" fmla="*/ 119 h 1699"/>
              <a:gd name="T54" fmla="*/ 2675 w 3505"/>
              <a:gd name="T55" fmla="*/ 97 h 1699"/>
              <a:gd name="T56" fmla="*/ 2370 w 3505"/>
              <a:gd name="T57" fmla="*/ 210 h 1699"/>
              <a:gd name="T58" fmla="*/ 177 w 3505"/>
              <a:gd name="T59" fmla="*/ 492 h 1699"/>
              <a:gd name="T60" fmla="*/ 571 w 3505"/>
              <a:gd name="T61" fmla="*/ 232 h 1699"/>
              <a:gd name="T62" fmla="*/ 723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1 w 3505"/>
              <a:gd name="T71" fmla="*/ 1255 h 1699"/>
              <a:gd name="T72" fmla="*/ 2849 w 3505"/>
              <a:gd name="T73" fmla="*/ 945 h 1699"/>
              <a:gd name="T74" fmla="*/ 2886 w 3505"/>
              <a:gd name="T75" fmla="*/ 972 h 1699"/>
              <a:gd name="T76" fmla="*/ 2891 w 3505"/>
              <a:gd name="T77" fmla="*/ 1211 h 1699"/>
              <a:gd name="T78" fmla="*/ 2812 w 3505"/>
              <a:gd name="T79" fmla="*/ 994 h 1699"/>
              <a:gd name="T80" fmla="*/ 1905 w 3505"/>
              <a:gd name="T81" fmla="*/ 454 h 1699"/>
              <a:gd name="T82" fmla="*/ 1794 w 3505"/>
              <a:gd name="T83" fmla="*/ 641 h 1699"/>
              <a:gd name="T84" fmla="*/ 2700 w 3505"/>
              <a:gd name="T85" fmla="*/ 1088 h 1699"/>
              <a:gd name="T86" fmla="*/ 2729 w 3505"/>
              <a:gd name="T87" fmla="*/ 892 h 1699"/>
              <a:gd name="T88" fmla="*/ 3036 w 3505"/>
              <a:gd name="T89" fmla="*/ 698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4 w 3505"/>
              <a:gd name="T99" fmla="*/ 623 h 1699"/>
              <a:gd name="T100" fmla="*/ 2871 w 3505"/>
              <a:gd name="T101" fmla="*/ 1124 h 1699"/>
              <a:gd name="T102" fmla="*/ 2750 w 3505"/>
              <a:gd name="T103" fmla="*/ 206 h 1699"/>
              <a:gd name="T104" fmla="*/ 2159 w 3505"/>
              <a:gd name="T105" fmla="*/ 308 h 1699"/>
              <a:gd name="T106" fmla="*/ 1762 w 3505"/>
              <a:gd name="T107" fmla="*/ 412 h 1699"/>
              <a:gd name="T108" fmla="*/ 1835 w 3505"/>
              <a:gd name="T109" fmla="*/ 506 h 1699"/>
              <a:gd name="T110" fmla="*/ 1871 w 3505"/>
              <a:gd name="T111" fmla="*/ 673 h 1699"/>
              <a:gd name="T112" fmla="*/ 1952 w 3505"/>
              <a:gd name="T113" fmla="*/ 687 h 1699"/>
              <a:gd name="T114" fmla="*/ 1708 w 3505"/>
              <a:gd name="T115" fmla="*/ 1015 h 1699"/>
              <a:gd name="T116" fmla="*/ 2165 w 3505"/>
              <a:gd name="T117" fmla="*/ 965 h 1699"/>
              <a:gd name="T118" fmla="*/ 2382 w 3505"/>
              <a:gd name="T119" fmla="*/ 865 h 1699"/>
              <a:gd name="T120" fmla="*/ 2674 w 3505"/>
              <a:gd name="T121" fmla="*/ 961 h 1699"/>
              <a:gd name="T122" fmla="*/ 2847 w 3505"/>
              <a:gd name="T123" fmla="*/ 685 h 1699"/>
              <a:gd name="T124" fmla="*/ 3244 w 3505"/>
              <a:gd name="T125" fmla="*/ 476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close/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close/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close/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close/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close/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close/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close/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close/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close/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close/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lnTo>
                  <a:pt x="1102" y="1477"/>
                </a:lnTo>
                <a:close/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close/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close/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close/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close/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close/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close/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close/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close/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close/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close/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close/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close/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close/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close/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close/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close/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close/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close/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close/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close/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close/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close/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close/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close/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close/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close/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close/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close/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close/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close/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close/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close/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close/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close/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close/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close/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close/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close/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close/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close/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close/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close/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close/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close/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close/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close/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close/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close/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close/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close/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close/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close/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close/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close/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close/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close/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close/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close/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close/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close/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close/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close/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close/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close/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close/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close/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close/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close/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close/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close/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close/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close/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close/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close/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close/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close/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close/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close/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close/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close/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close/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close/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close/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close/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close/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close/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close/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close/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close/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close/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close/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close/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close/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close/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close/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close/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close/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close/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close/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close/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close/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close/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close/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close/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close/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close/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close/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close/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close/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close/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close/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close/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close/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close/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close/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close/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close/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close/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close/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close/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close/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close/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close/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close/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close/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close/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close/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close/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close/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close/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close/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close/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close/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close/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close/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close/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close/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close/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close/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close/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close/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close/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close/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close/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close/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close/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close/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close/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close/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close/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close/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close/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close/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close/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close/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close/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close/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close/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close/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close/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close/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close/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close/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close/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close/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close/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close/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close/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close/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close/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close/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close/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close/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close/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close/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close/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close/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close/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close/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close/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close/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close/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close/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close/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close/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close/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close/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close/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close/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close/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close/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close/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close/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close/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close/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close/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close/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close/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close/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close/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close/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close/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close/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close/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close/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close/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close/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close/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close/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close/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close/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close/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close/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close/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close/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close/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close/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close/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close/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close/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close/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close/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close/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close/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close/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close/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close/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close/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close/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close/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close/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close/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close/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close/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close/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close/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close/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close/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close/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close/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close/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close/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close/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close/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close/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close/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close/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close/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close/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close/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close/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close/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close/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close/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close/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close/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close/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close/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close/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close/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close/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close/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close/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close/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close/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close/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close/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close/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close/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close/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close/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close/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close/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close/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close/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close/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close/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close/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close/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close/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close/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close/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close/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close/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close/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close/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close/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close/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close/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close/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close/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close/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close/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close/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close/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close/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close/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close/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close/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close/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close/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close/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close/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close/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close/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close/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close/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close/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close/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close/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close/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close/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close/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close/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close/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close/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close/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close/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close/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close/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close/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close/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close/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close/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close/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close/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close/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close/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close/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close/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close/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close/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close/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close/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close/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close/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close/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close/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close/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close/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close/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close/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close/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close/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close/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close/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close/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close/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close/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close/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close/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close/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close/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close/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close/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close/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close/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close/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close/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close/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close/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close/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close/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close/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close/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close/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close/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close/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close/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close/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close/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close/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close/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close/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close/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close/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close/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close/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close/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close/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close/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close/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close/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close/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close/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close/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close/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close/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close/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close/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close/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close/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close/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close/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close/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close/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close/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close/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close/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close/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close/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close/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close/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close/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close/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close/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close/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close/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close/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close/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close/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close/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close/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close/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close/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close/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close/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close/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close/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close/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close/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close/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close/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close/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close/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close/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close/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close/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close/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close/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close/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close/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close/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close/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close/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close/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close/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close/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close/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close/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close/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close/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close/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close/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close/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close/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close/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close/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close/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close/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close/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close/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close/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close/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close/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close/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close/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close/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close/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close/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close/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close/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close/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close/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close/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close/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close/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close/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close/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close/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close/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close/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close/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close/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close/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close/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close/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close/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close/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close/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close/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close/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close/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close/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close/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close/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close/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close/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close/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close/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close/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close/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close/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close/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close/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close/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close/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close/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close/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close/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close/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close/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close/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close/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close/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close/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close/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close/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close/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close/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close/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close/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close/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close/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close/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close/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close/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close/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close/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close/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close/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close/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close/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close/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close/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close/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close/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close/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close/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close/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close/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close/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close/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close/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close/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close/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close/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close/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close/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close/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close/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close/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close/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close/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close/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close/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close/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close/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close/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close/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close/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close/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close/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close/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close/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close/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close/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close/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close/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close/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close/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close/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close/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close/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close/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close/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close/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close/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close/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close/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close/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close/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close/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close/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close/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close/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close/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close/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close/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close/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close/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close/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close/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close/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close/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close/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close/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close/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close/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close/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close/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close/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close/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close/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close/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close/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close/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close/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close/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close/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close/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close/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close/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close/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close/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close/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close/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close/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close/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close/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close/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close/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close/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close/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close/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close/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close/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close/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close/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close/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close/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close/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close/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close/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close/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close/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close/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close/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close/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close/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close/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close/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close/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close/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close/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close/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close/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close/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close/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close/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close/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close/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close/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close/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close/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close/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close/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close/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close/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close/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close/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close/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close/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close/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close/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close/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close/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close/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close/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close/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close/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close/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close/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close/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close/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close/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close/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close/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close/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close/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close/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close/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close/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close/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close/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close/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close/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close/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close/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close/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close/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close/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close/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close/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close/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close/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close/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close/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close/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close/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close/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close/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close/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close/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close/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close/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close/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close/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close/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close/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close/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close/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close/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close/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close/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close/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close/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close/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close/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close/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close/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close/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close/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close/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close/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close/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close/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close/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close/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close/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close/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close/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close/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close/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close/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close/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close/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close/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close/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close/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close/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close/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close/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close/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close/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close/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close/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close/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close/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close/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close/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close/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close/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close/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close/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close/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close/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close/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close/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close/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close/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close/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close/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close/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close/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close/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close/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close/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close/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close/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close/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close/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close/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close/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close/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close/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close/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close/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close/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close/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close/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close/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close/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close/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close/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close/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close/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close/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close/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close/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close/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close/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close/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close/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close/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close/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close/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close/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close/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close/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close/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close/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close/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close/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close/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close/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close/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close/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close/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close/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close/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close/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close/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close/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close/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close/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close/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close/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close/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close/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close/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close/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close/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close/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close/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close/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close/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close/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close/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close/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close/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close/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close/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close/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close/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close/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close/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close/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close/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close/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close/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close/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close/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close/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close/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close/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close/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close/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close/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close/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close/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close/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close/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close/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close/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close/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close/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close/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close/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close/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close/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close/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close/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close/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close/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close/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close/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close/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close/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close/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close/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close/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close/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close/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close/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close/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close/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close/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close/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close/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close/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close/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close/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close/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close/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close/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close/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close/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close/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close/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close/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close/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close/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close/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close/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close/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close/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close/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close/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close/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close/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close/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close/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close/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close/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close/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close/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close/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close/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close/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close/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close/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close/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close/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close/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close/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close/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close/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close/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close/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close/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close/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close/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close/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close/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close/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close/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close/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close/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close/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close/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close/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close/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close/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close/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close/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close/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close/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close/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close/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close/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close/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close/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close/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close/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close/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close/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close/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close/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close/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close/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close/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close/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close/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close/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close/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close/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close/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close/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close/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close/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close/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close/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close/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close/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close/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close/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close/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close/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close/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close/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close/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close/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close/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close/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close/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close/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close/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close/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close/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close/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close/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close/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close/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close/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close/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close/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close/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close/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close/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close/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close/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close/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close/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close/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close/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close/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close/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close/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close/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close/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close/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close/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close/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close/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close/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close/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close/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close/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close/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close/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close/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close/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close/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close/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close/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close/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close/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close/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close/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close/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close/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close/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close/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close/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close/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close/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close/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close/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close/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close/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close/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close/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close/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close/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close/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close/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close/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close/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close/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close/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close/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close/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close/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close/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close/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close/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close/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close/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close/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close/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close/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close/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close/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close/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close/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close/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close/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close/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close/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close/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close/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close/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close/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close/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close/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close/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close/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close/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close/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close/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close/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close/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close/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close/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close/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close/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close/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close/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close/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close/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close/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close/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close/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close/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close/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close/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close/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close/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close/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close/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close/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close/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close/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close/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close/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close/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close/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close/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close/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close/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close/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close/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close/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close/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close/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close/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close/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close/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close/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close/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close/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close/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close/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close/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close/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close/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close/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close/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close/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close/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close/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close/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close/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close/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close/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close/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close/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close/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close/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close/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close/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close/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close/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close/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close/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close/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close/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close/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close/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close/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close/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close/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close/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close/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close/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close/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close/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close/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close/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close/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close/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close/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close/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close/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close/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close/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close/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close/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close/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close/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close/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close/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close/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close/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close/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close/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</p:spPr>
        <p:txBody>
          <a:bodyPr vert="horz" wrap="square" lIns="152400" tIns="76200" rIns="152400" bIns="762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137B287-97EE-461C-BA56-09814843AB6D}"/>
              </a:ext>
            </a:extLst>
          </p:cNvPr>
          <p:cNvSpPr>
            <a:spLocks noEditPoints="1"/>
          </p:cNvSpPr>
          <p:nvPr/>
        </p:nvSpPr>
        <p:spPr bwMode="auto">
          <a:xfrm>
            <a:off x="4809354" y="3370106"/>
            <a:ext cx="8666822" cy="4201122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3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3 w 3505"/>
              <a:gd name="T29" fmla="*/ 483 h 1699"/>
              <a:gd name="T30" fmla="*/ 1051 w 3505"/>
              <a:gd name="T31" fmla="*/ 1663 h 1699"/>
              <a:gd name="T32" fmla="*/ 1558 w 3505"/>
              <a:gd name="T33" fmla="*/ 359 h 1699"/>
              <a:gd name="T34" fmla="*/ 1510 w 3505"/>
              <a:gd name="T35" fmla="*/ 170 h 1699"/>
              <a:gd name="T36" fmla="*/ 1202 w 3505"/>
              <a:gd name="T37" fmla="*/ 252 h 1699"/>
              <a:gd name="T38" fmla="*/ 1107 w 3505"/>
              <a:gd name="T39" fmla="*/ 568 h 1699"/>
              <a:gd name="T40" fmla="*/ 967 w 3505"/>
              <a:gd name="T41" fmla="*/ 902 h 1699"/>
              <a:gd name="T42" fmla="*/ 1681 w 3505"/>
              <a:gd name="T43" fmla="*/ 547 h 1699"/>
              <a:gd name="T44" fmla="*/ 1770 w 3505"/>
              <a:gd name="T45" fmla="*/ 377 h 1699"/>
              <a:gd name="T46" fmla="*/ 1627 w 3505"/>
              <a:gd name="T47" fmla="*/ 490 h 1699"/>
              <a:gd name="T48" fmla="*/ 1003 w 3505"/>
              <a:gd name="T49" fmla="*/ 19 h 1699"/>
              <a:gd name="T50" fmla="*/ 1001 w 3505"/>
              <a:gd name="T51" fmla="*/ 365 h 1699"/>
              <a:gd name="T52" fmla="*/ 1842 w 3505"/>
              <a:gd name="T53" fmla="*/ 119 h 1699"/>
              <a:gd name="T54" fmla="*/ 2675 w 3505"/>
              <a:gd name="T55" fmla="*/ 97 h 1699"/>
              <a:gd name="T56" fmla="*/ 2364 w 3505"/>
              <a:gd name="T57" fmla="*/ 211 h 1699"/>
              <a:gd name="T58" fmla="*/ 178 w 3505"/>
              <a:gd name="T59" fmla="*/ 492 h 1699"/>
              <a:gd name="T60" fmla="*/ 571 w 3505"/>
              <a:gd name="T61" fmla="*/ 232 h 1699"/>
              <a:gd name="T62" fmla="*/ 722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2 w 3505"/>
              <a:gd name="T71" fmla="*/ 1255 h 1699"/>
              <a:gd name="T72" fmla="*/ 2847 w 3505"/>
              <a:gd name="T73" fmla="*/ 946 h 1699"/>
              <a:gd name="T74" fmla="*/ 2886 w 3505"/>
              <a:gd name="T75" fmla="*/ 972 h 1699"/>
              <a:gd name="T76" fmla="*/ 2891 w 3505"/>
              <a:gd name="T77" fmla="*/ 1211 h 1699"/>
              <a:gd name="T78" fmla="*/ 2810 w 3505"/>
              <a:gd name="T79" fmla="*/ 994 h 1699"/>
              <a:gd name="T80" fmla="*/ 1905 w 3505"/>
              <a:gd name="T81" fmla="*/ 454 h 1699"/>
              <a:gd name="T82" fmla="*/ 1794 w 3505"/>
              <a:gd name="T83" fmla="*/ 643 h 1699"/>
              <a:gd name="T84" fmla="*/ 2700 w 3505"/>
              <a:gd name="T85" fmla="*/ 1087 h 1699"/>
              <a:gd name="T86" fmla="*/ 2729 w 3505"/>
              <a:gd name="T87" fmla="*/ 894 h 1699"/>
              <a:gd name="T88" fmla="*/ 3036 w 3505"/>
              <a:gd name="T89" fmla="*/ 696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3 w 3505"/>
              <a:gd name="T99" fmla="*/ 625 h 1699"/>
              <a:gd name="T100" fmla="*/ 2871 w 3505"/>
              <a:gd name="T101" fmla="*/ 1122 h 1699"/>
              <a:gd name="T102" fmla="*/ 2748 w 3505"/>
              <a:gd name="T103" fmla="*/ 207 h 1699"/>
              <a:gd name="T104" fmla="*/ 2159 w 3505"/>
              <a:gd name="T105" fmla="*/ 309 h 1699"/>
              <a:gd name="T106" fmla="*/ 1762 w 3505"/>
              <a:gd name="T107" fmla="*/ 411 h 1699"/>
              <a:gd name="T108" fmla="*/ 1832 w 3505"/>
              <a:gd name="T109" fmla="*/ 507 h 1699"/>
              <a:gd name="T110" fmla="*/ 1871 w 3505"/>
              <a:gd name="T111" fmla="*/ 672 h 1699"/>
              <a:gd name="T112" fmla="*/ 1950 w 3505"/>
              <a:gd name="T113" fmla="*/ 688 h 1699"/>
              <a:gd name="T114" fmla="*/ 1711 w 3505"/>
              <a:gd name="T115" fmla="*/ 1013 h 1699"/>
              <a:gd name="T116" fmla="*/ 2162 w 3505"/>
              <a:gd name="T117" fmla="*/ 965 h 1699"/>
              <a:gd name="T118" fmla="*/ 2381 w 3505"/>
              <a:gd name="T119" fmla="*/ 863 h 1699"/>
              <a:gd name="T120" fmla="*/ 2674 w 3505"/>
              <a:gd name="T121" fmla="*/ 961 h 1699"/>
              <a:gd name="T122" fmla="*/ 2847 w 3505"/>
              <a:gd name="T123" fmla="*/ 687 h 1699"/>
              <a:gd name="T124" fmla="*/ 3242 w 3505"/>
              <a:gd name="T125" fmla="*/ 477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52400" tIns="76200" rIns="152400" bIns="762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509422-6D1B-4301-B947-FAFBCCFC5543}"/>
              </a:ext>
            </a:extLst>
          </p:cNvPr>
          <p:cNvSpPr/>
          <p:nvPr/>
        </p:nvSpPr>
        <p:spPr>
          <a:xfrm>
            <a:off x="4064753" y="5880419"/>
            <a:ext cx="150325" cy="15032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5209C-B0E6-4D03-B9BC-DEAAA09CC1B5}"/>
              </a:ext>
            </a:extLst>
          </p:cNvPr>
          <p:cNvSpPr txBox="1"/>
          <p:nvPr/>
        </p:nvSpPr>
        <p:spPr>
          <a:xfrm>
            <a:off x="4230792" y="5787849"/>
            <a:ext cx="1492716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  <a:latin typeface="Trebuchet MS" panose="020B0603020202020204" pitchFamily="34" charset="0"/>
              </a:rPr>
              <a:t>Santa Clara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DA4FA-3AE0-4718-AFE5-D54219AC46D2}"/>
              </a:ext>
            </a:extLst>
          </p:cNvPr>
          <p:cNvSpPr/>
          <p:nvPr/>
        </p:nvSpPr>
        <p:spPr>
          <a:xfrm>
            <a:off x="14244691" y="5880606"/>
            <a:ext cx="150325" cy="15032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BB556-A564-4FEB-87BC-106D62FFA89A}"/>
              </a:ext>
            </a:extLst>
          </p:cNvPr>
          <p:cNvSpPr txBox="1"/>
          <p:nvPr/>
        </p:nvSpPr>
        <p:spPr>
          <a:xfrm>
            <a:off x="14410731" y="5788034"/>
            <a:ext cx="83401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  <a:latin typeface="Trebuchet MS" panose="020B0603020202020204" pitchFamily="34" charset="0"/>
              </a:rPr>
              <a:t>Tokyo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CBE3F-0E51-4892-BB13-3C41F4A85E89}"/>
              </a:ext>
            </a:extLst>
          </p:cNvPr>
          <p:cNvSpPr/>
          <p:nvPr/>
        </p:nvSpPr>
        <p:spPr>
          <a:xfrm>
            <a:off x="9805281" y="4614581"/>
            <a:ext cx="150325" cy="15032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F681DE-CF57-41B6-99B7-BAAB78D19E3C}"/>
              </a:ext>
            </a:extLst>
          </p:cNvPr>
          <p:cNvSpPr txBox="1"/>
          <p:nvPr/>
        </p:nvSpPr>
        <p:spPr>
          <a:xfrm>
            <a:off x="9971319" y="4522011"/>
            <a:ext cx="108876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  <a:latin typeface="Trebuchet MS" panose="020B0603020202020204" pitchFamily="34" charset="0"/>
              </a:rPr>
              <a:t>Helsinki</a:t>
            </a:r>
          </a:p>
        </p:txBody>
      </p:sp>
    </p:spTree>
    <p:extLst>
      <p:ext uri="{BB962C8B-B14F-4D97-AF65-F5344CB8AC3E}">
        <p14:creationId xmlns:p14="http://schemas.microsoft.com/office/powerpoint/2010/main" val="42131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EMbargo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DD816A-285F-44C3-A51E-6CC8FF2B3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presentation is embargoed until</a:t>
            </a:r>
            <a:br>
              <a:rPr lang="en-US"/>
            </a:br>
            <a:r>
              <a:rPr lang="en-US"/>
              <a:t>month xx, 20xx at </a:t>
            </a:r>
            <a:r>
              <a:rPr lang="en-US" err="1"/>
              <a:t>xx:xx</a:t>
            </a:r>
            <a:r>
              <a:rPr lang="en-US"/>
              <a:t> am/pm</a:t>
            </a:r>
          </a:p>
        </p:txBody>
      </p:sp>
    </p:spTree>
    <p:extLst>
      <p:ext uri="{BB962C8B-B14F-4D97-AF65-F5344CB8AC3E}">
        <p14:creationId xmlns:p14="http://schemas.microsoft.com/office/powerpoint/2010/main" val="640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6CCD-5F23-4C3D-9C83-D6C65923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FROM </a:t>
            </a:r>
            <a:r>
              <a:rPr lang="en-US" dirty="0" err="1"/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407AE-1546-43DF-8A5F-2B76F4DE7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sz="3200" dirty="0"/>
              <a:t>The first step towards generalization was finding similarities and differences between different Spark benchmarks</a:t>
            </a:r>
          </a:p>
          <a:p>
            <a:pPr marL="1409719" lvl="1" indent="-457200">
              <a:buFontTx/>
              <a:buChar char="-"/>
            </a:pPr>
            <a:r>
              <a:rPr lang="en-US" sz="2800" dirty="0"/>
              <a:t>Mortgage: </a:t>
            </a:r>
          </a:p>
          <a:p>
            <a:pPr marL="1409719" lvl="1" indent="-457200">
              <a:buFontTx/>
              <a:buChar char="-"/>
            </a:pPr>
            <a:r>
              <a:rPr lang="en-US" sz="2800" dirty="0"/>
              <a:t>Customer Churn: </a:t>
            </a:r>
          </a:p>
          <a:p>
            <a:pPr marL="1409719" lvl="1" indent="-457200">
              <a:buFontTx/>
              <a:buChar char="-"/>
            </a:pPr>
            <a:r>
              <a:rPr lang="en-US" sz="2800" dirty="0"/>
              <a:t>TPC-DS: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EF28E-9FEC-4B2F-9E73-6118210641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1880-0A07-45D0-9D92-E48CF413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 - 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8241B-E571-42A3-980A-D1195EDC5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sz="3200" dirty="0"/>
              <a:t>Three environment variables have to point to the locations of Apache Spark, the </a:t>
            </a:r>
            <a:r>
              <a:rPr lang="en-US" sz="3200" dirty="0" err="1"/>
              <a:t>cuDF</a:t>
            </a:r>
            <a:r>
              <a:rPr lang="en-US" sz="3200" dirty="0"/>
              <a:t> jar, and the rapids4spark jar </a:t>
            </a:r>
          </a:p>
          <a:p>
            <a:pPr marL="1409719" lvl="1" indent="-457200">
              <a:buFontTx/>
              <a:buChar char="-"/>
            </a:pPr>
            <a:r>
              <a:rPr lang="en-US" sz="2800" dirty="0"/>
              <a:t>SPARK_HOME, SPARK_CUDF_JAR, SPARK_RAPIDS_PLUGIN_JAR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The master URL of the Spark cluster needs to be referenced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All Spark-specific configurations (</a:t>
            </a:r>
            <a:r>
              <a:rPr lang="en-US" sz="3200" dirty="0" err="1"/>
              <a:t>e.x</a:t>
            </a:r>
            <a:r>
              <a:rPr lang="en-US" sz="3200" dirty="0"/>
              <a:t>. number of executors) have a similar format </a:t>
            </a:r>
          </a:p>
          <a:p>
            <a:pPr marL="1409719" lvl="1" indent="-457200">
              <a:buFontTx/>
              <a:buChar char="-"/>
            </a:pPr>
            <a:r>
              <a:rPr lang="en-US" sz="2800" dirty="0"/>
              <a:t>Ex: --conf </a:t>
            </a:r>
            <a:r>
              <a:rPr lang="en-US" sz="2800" dirty="0" err="1"/>
              <a:t>spark.executor.cores</a:t>
            </a:r>
            <a:r>
              <a:rPr lang="en-US" sz="2800" dirty="0"/>
              <a:t>=1 </a:t>
            </a:r>
            <a:endParaRPr lang="en-US" sz="32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6CCE4-5717-4C9D-A37E-BDC77BF9F1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0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 - DIFFERENCES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sz="3200" dirty="0"/>
              <a:t>The benchmark can either be a Python file or .jar file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Some benchmarks generated erf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The master URL of the Spark cluster needs to be referenced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93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1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Body/bullet text WITH a bullet icon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2FBB4-5BB9-48EB-9B17-54175DBA8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Coding Subtitle</a:t>
            </a:r>
          </a:p>
        </p:txBody>
      </p:sp>
    </p:spTree>
    <p:extLst>
      <p:ext uri="{BB962C8B-B14F-4D97-AF65-F5344CB8AC3E}">
        <p14:creationId xmlns:p14="http://schemas.microsoft.com/office/powerpoint/2010/main" val="410876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confidential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Use This for Slides That Include “Confidential” Information/Data</a:t>
            </a:r>
          </a:p>
        </p:txBody>
      </p:sp>
    </p:spTree>
    <p:extLst>
      <p:ext uri="{BB962C8B-B14F-4D97-AF65-F5344CB8AC3E}">
        <p14:creationId xmlns:p14="http://schemas.microsoft.com/office/powerpoint/2010/main" val="178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014 NVIDIA Color Palette">
    <a:dk1>
      <a:srgbClr val="B3B3B3"/>
    </a:dk1>
    <a:lt1>
      <a:srgbClr val="FFFFFF"/>
    </a:lt1>
    <a:dk2>
      <a:srgbClr val="000000"/>
    </a:dk2>
    <a:lt2>
      <a:srgbClr val="76B900"/>
    </a:lt2>
    <a:accent1>
      <a:srgbClr val="11669F"/>
    </a:accent1>
    <a:accent2>
      <a:srgbClr val="A0116A"/>
    </a:accent2>
    <a:accent3>
      <a:srgbClr val="D65D1E"/>
    </a:accent3>
    <a:accent4>
      <a:srgbClr val="505050"/>
    </a:accent4>
    <a:accent5>
      <a:srgbClr val="9E1212"/>
    </a:accent5>
    <a:accent6>
      <a:srgbClr val="0D3481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3">
    <a:dk1>
      <a:srgbClr val="CDCDCD"/>
    </a:dk1>
    <a:lt1>
      <a:srgbClr val="FFFFFF"/>
    </a:lt1>
    <a:dk2>
      <a:srgbClr val="000000"/>
    </a:dk2>
    <a:lt2>
      <a:srgbClr val="76B900"/>
    </a:lt2>
    <a:accent1>
      <a:srgbClr val="008564"/>
    </a:accent1>
    <a:accent2>
      <a:srgbClr val="5D1682"/>
    </a:accent2>
    <a:accent3>
      <a:srgbClr val="890C58"/>
    </a:accent3>
    <a:accent4>
      <a:srgbClr val="5E5E5E"/>
    </a:accent4>
    <a:accent5>
      <a:srgbClr val="8C8C8C"/>
    </a:accent5>
    <a:accent6>
      <a:srgbClr val="0071C5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3">
    <a:dk1>
      <a:srgbClr val="CDCDCD"/>
    </a:dk1>
    <a:lt1>
      <a:srgbClr val="FFFFFF"/>
    </a:lt1>
    <a:dk2>
      <a:srgbClr val="000000"/>
    </a:dk2>
    <a:lt2>
      <a:srgbClr val="76B900"/>
    </a:lt2>
    <a:accent1>
      <a:srgbClr val="008564"/>
    </a:accent1>
    <a:accent2>
      <a:srgbClr val="5D1682"/>
    </a:accent2>
    <a:accent3>
      <a:srgbClr val="890C58"/>
    </a:accent3>
    <a:accent4>
      <a:srgbClr val="5E5E5E"/>
    </a:accent4>
    <a:accent5>
      <a:srgbClr val="8C8C8C"/>
    </a:accent5>
    <a:accent6>
      <a:srgbClr val="0071C5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9" ma:contentTypeDescription="Create a new document." ma:contentTypeScope="" ma:versionID="fcde6cb6e5b565f52a32cb032605f1f9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b5af4115d1994613132868cab7bea9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5C9F6F-3A45-4E85-85EB-58688320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2a5b1eea-32a8-4673-8d38-de3226caee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Corp_PPT_Template_LIGHT_NEW</Template>
  <TotalTime>381</TotalTime>
  <Words>1117</Words>
  <Application>Microsoft Office PowerPoint</Application>
  <PresentationFormat>Custom</PresentationFormat>
  <Paragraphs>233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Courier New</vt:lpstr>
      <vt:lpstr>Trebuchet MS</vt:lpstr>
      <vt:lpstr>Wingdings</vt:lpstr>
      <vt:lpstr>Title &amp; Bullet</vt:lpstr>
      <vt:lpstr>A GeneralIZED  Benchmarking TOOL FOR RAPIDS-ACCELERATED SPARK</vt:lpstr>
      <vt:lpstr>What is APACHE Spark?</vt:lpstr>
      <vt:lpstr>Example Operation on SPARK – Filtering By Value</vt:lpstr>
      <vt:lpstr>GENERALIZING FROM ExampleS</vt:lpstr>
      <vt:lpstr>BENCHMARKS - SIMILARITIES</vt:lpstr>
      <vt:lpstr>BENCHMARKS - DIFFERENCES</vt:lpstr>
      <vt:lpstr>PowerPoint Presentation</vt:lpstr>
      <vt:lpstr>Coding Title</vt:lpstr>
      <vt:lpstr>NVIDIA confidential</vt:lpstr>
      <vt:lpstr>Title only slide</vt:lpstr>
      <vt:lpstr>PowerPoint Presentation</vt:lpstr>
      <vt:lpstr>PowerPoint Presentation</vt:lpstr>
      <vt:lpstr>Color palette</vt:lpstr>
      <vt:lpstr>PowerPoint Presentation</vt:lpstr>
      <vt:lpstr>Bar chart sample</vt:lpstr>
      <vt:lpstr>Line chart sample</vt:lpstr>
      <vt:lpstr>Table sample</vt:lpstr>
      <vt:lpstr>Section divider or  transition slide</vt:lpstr>
      <vt:lpstr>Multi-image layout 2up</vt:lpstr>
      <vt:lpstr>Multi-image layout 3up</vt:lpstr>
      <vt:lpstr>Multi-image layout 4up</vt:lpstr>
      <vt:lpstr>Multi-image layout 5up</vt:lpstr>
      <vt:lpstr>Multi-image layout 6up</vt:lpstr>
      <vt:lpstr>Example of image layout</vt:lpstr>
      <vt:lpstr>Image on left</vt:lpstr>
      <vt:lpstr>Image on RIGHT</vt:lpstr>
      <vt:lpstr>Coding Title</vt:lpstr>
      <vt:lpstr>Coding Title</vt:lpstr>
      <vt:lpstr>Use case study examples</vt:lpstr>
      <vt:lpstr>PowerPoint Presentation</vt:lpstr>
      <vt:lpstr>PowerPoint Presentation</vt:lpstr>
      <vt:lpstr>Logo treatment</vt:lpstr>
      <vt:lpstr>Timeline with IMAGES</vt:lpstr>
      <vt:lpstr>PowerPoint Presentation</vt:lpstr>
      <vt:lpstr>Timeline with TEXT</vt:lpstr>
      <vt:lpstr>World map</vt:lpstr>
      <vt:lpstr>EMbargo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General Purpose Spark Benchmarking FrameWork </dc:title>
  <dc:creator>Chinmay Gharpure</dc:creator>
  <cp:lastModifiedBy>Chinmay Gharpure</cp:lastModifiedBy>
  <cp:revision>22</cp:revision>
  <dcterms:created xsi:type="dcterms:W3CDTF">2021-05-06T16:46:06Z</dcterms:created>
  <dcterms:modified xsi:type="dcterms:W3CDTF">2021-05-10T16:52:59Z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